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68"/>
  </p:notesMasterIdLst>
  <p:handoutMasterIdLst>
    <p:handoutMasterId r:id="rId69"/>
  </p:handoutMasterIdLst>
  <p:sldIdLst>
    <p:sldId id="324" r:id="rId3"/>
    <p:sldId id="326" r:id="rId4"/>
    <p:sldId id="457" r:id="rId5"/>
    <p:sldId id="328" r:id="rId6"/>
    <p:sldId id="329" r:id="rId7"/>
    <p:sldId id="337" r:id="rId8"/>
    <p:sldId id="338" r:id="rId9"/>
    <p:sldId id="458" r:id="rId10"/>
    <p:sldId id="367" r:id="rId11"/>
    <p:sldId id="375" r:id="rId12"/>
    <p:sldId id="365" r:id="rId13"/>
    <p:sldId id="370" r:id="rId14"/>
    <p:sldId id="460" r:id="rId15"/>
    <p:sldId id="459" r:id="rId16"/>
    <p:sldId id="461" r:id="rId17"/>
    <p:sldId id="377" r:id="rId18"/>
    <p:sldId id="385" r:id="rId19"/>
    <p:sldId id="470" r:id="rId20"/>
    <p:sldId id="469" r:id="rId21"/>
    <p:sldId id="378" r:id="rId22"/>
    <p:sldId id="386" r:id="rId23"/>
    <p:sldId id="379" r:id="rId24"/>
    <p:sldId id="463" r:id="rId25"/>
    <p:sldId id="464" r:id="rId26"/>
    <p:sldId id="388" r:id="rId27"/>
    <p:sldId id="399" r:id="rId28"/>
    <p:sldId id="390" r:id="rId29"/>
    <p:sldId id="397" r:id="rId30"/>
    <p:sldId id="400" r:id="rId31"/>
    <p:sldId id="380" r:id="rId32"/>
    <p:sldId id="406" r:id="rId33"/>
    <p:sldId id="408" r:id="rId34"/>
    <p:sldId id="410" r:id="rId35"/>
    <p:sldId id="411" r:id="rId36"/>
    <p:sldId id="366" r:id="rId37"/>
    <p:sldId id="373" r:id="rId38"/>
    <p:sldId id="419" r:id="rId39"/>
    <p:sldId id="421" r:id="rId40"/>
    <p:sldId id="422" r:id="rId41"/>
    <p:sldId id="423" r:id="rId42"/>
    <p:sldId id="424" r:id="rId43"/>
    <p:sldId id="427" r:id="rId44"/>
    <p:sldId id="428" r:id="rId45"/>
    <p:sldId id="430" r:id="rId46"/>
    <p:sldId id="429" r:id="rId47"/>
    <p:sldId id="440" r:id="rId48"/>
    <p:sldId id="435" r:id="rId49"/>
    <p:sldId id="436" r:id="rId50"/>
    <p:sldId id="444" r:id="rId51"/>
    <p:sldId id="445" r:id="rId52"/>
    <p:sldId id="447" r:id="rId53"/>
    <p:sldId id="448" r:id="rId54"/>
    <p:sldId id="449" r:id="rId55"/>
    <p:sldId id="405" r:id="rId56"/>
    <p:sldId id="402" r:id="rId57"/>
    <p:sldId id="462" r:id="rId58"/>
    <p:sldId id="393" r:id="rId59"/>
    <p:sldId id="394" r:id="rId60"/>
    <p:sldId id="465" r:id="rId61"/>
    <p:sldId id="395" r:id="rId62"/>
    <p:sldId id="396" r:id="rId63"/>
    <p:sldId id="442" r:id="rId64"/>
    <p:sldId id="452" r:id="rId65"/>
    <p:sldId id="404" r:id="rId66"/>
    <p:sldId id="471" r:id="rId6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FA0EF-D4B3-D8AD-21C6-1D04F4918739}" name="Matthieu Verclytte" initials="MV" userId="eohvnps4n65s3suw00ys_manxnniguwsqh4eaebrvhs"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90" autoAdjust="0"/>
  </p:normalViewPr>
  <p:slideViewPr>
    <p:cSldViewPr showGuides="1">
      <p:cViewPr varScale="1">
        <p:scale>
          <a:sx n="97" d="100"/>
          <a:sy n="97" d="100"/>
        </p:scale>
        <p:origin x="1110" y="90"/>
      </p:cViewPr>
      <p:guideLst>
        <p:guide orient="horz" pos="2160"/>
        <p:guide pos="3839"/>
        <p:guide pos="1007"/>
      </p:guideLst>
    </p:cSldViewPr>
  </p:slideViewPr>
  <p:notesTextViewPr>
    <p:cViewPr>
      <p:scale>
        <a:sx n="1" d="1"/>
        <a:sy n="1" d="1"/>
      </p:scale>
      <p:origin x="0" y="0"/>
    </p:cViewPr>
  </p:notesText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8/10/relationships/authors" Targe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s/slide35.xml"/><Relationship Id="rId7" Type="http://schemas.openxmlformats.org/officeDocument/2006/relationships/image" Target="../media/image15.svg"/><Relationship Id="rId2" Type="http://schemas.openxmlformats.org/officeDocument/2006/relationships/slide" Target="../slides/slide11.xml"/><Relationship Id="rId1" Type="http://schemas.openxmlformats.org/officeDocument/2006/relationships/slide" Target="../slides/slide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31E127E6-34E6-449C-8C06-7EBDB49DF3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6FB9384C-FE1B-499E-90FA-F72F78FE1C94}">
      <dgm:prSet custT="1"/>
      <dgm:spPr/>
      <dgm: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1" action="ppaction://hlinksldjump">
                <a:extLst>
                  <a:ext uri="{A12FA001-AC4F-418D-AE19-62706E023703}">
                    <ahyp:hlinkClr xmlns:ahyp="http://schemas.microsoft.com/office/drawing/2018/hyperlinkcolor" val="tx"/>
                  </a:ext>
                </a:extLst>
              </a:hlinkClick>
            </a:rPr>
            <a:t>I – PRESENTATION DE L’ETUDE</a:t>
          </a:r>
          <a:endParaRPr lang="en-US" sz="2700" u="sng" kern="1200" cap="all" dirty="0">
            <a:solidFill>
              <a:srgbClr val="373545">
                <a:hueOff val="0"/>
                <a:satOff val="0"/>
                <a:lumOff val="0"/>
                <a:alphaOff val="0"/>
              </a:srgbClr>
            </a:solidFill>
            <a:latin typeface="Gill Sans MT" panose="020B0502020104020203"/>
            <a:ea typeface="+mn-ea"/>
            <a:cs typeface="+mn-cs"/>
          </a:endParaRPr>
        </a:p>
      </dgm:t>
    </dgm:pt>
    <dgm:pt modelId="{03C3F3C3-89BA-440F-A93D-6EB278C5958C}" type="parTrans" cxnId="{B430218F-98F8-49F0-82E6-17BD64FF1D60}">
      <dgm:prSet/>
      <dgm:spPr/>
      <dgm:t>
        <a:bodyPr/>
        <a:lstStyle/>
        <a:p>
          <a:endParaRPr lang="en-US"/>
        </a:p>
      </dgm:t>
    </dgm:pt>
    <dgm:pt modelId="{70568104-C255-4E24-8CC6-447B7FA56648}" type="sibTrans" cxnId="{B430218F-98F8-49F0-82E6-17BD64FF1D60}">
      <dgm:prSet/>
      <dgm:spPr/>
      <dgm:t>
        <a:bodyPr/>
        <a:lstStyle/>
        <a:p>
          <a:endParaRPr lang="en-US"/>
        </a:p>
      </dgm:t>
    </dgm:pt>
    <dgm:pt modelId="{1E1074E4-9C4B-4B0C-A930-AB7E7B3C0294}">
      <dgm:prSet custT="1"/>
      <dgm:spPr/>
      <dgm: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2" action="ppaction://hlinksldjump">
                <a:extLst>
                  <a:ext uri="{A12FA001-AC4F-418D-AE19-62706E023703}">
                    <ahyp:hlinkClr xmlns:ahyp="http://schemas.microsoft.com/office/drawing/2018/hyperlinkcolor" val="tx"/>
                  </a:ext>
                </a:extLst>
              </a:hlinkClick>
            </a:rPr>
            <a:t>II – LES DONNEES</a:t>
          </a:r>
          <a:endParaRPr lang="en-US" sz="2700" u="sng" kern="1200" cap="all" dirty="0">
            <a:solidFill>
              <a:srgbClr val="373545">
                <a:hueOff val="0"/>
                <a:satOff val="0"/>
                <a:lumOff val="0"/>
                <a:alphaOff val="0"/>
              </a:srgbClr>
            </a:solidFill>
            <a:latin typeface="Gill Sans MT" panose="020B0502020104020203"/>
            <a:ea typeface="+mn-ea"/>
            <a:cs typeface="+mn-cs"/>
          </a:endParaRPr>
        </a:p>
      </dgm:t>
    </dgm:pt>
    <dgm:pt modelId="{52780AF5-2B25-4632-9F1D-0F7C2DA1B214}" type="parTrans" cxnId="{E8832001-7AE7-4FEB-8EAA-71ED82330194}">
      <dgm:prSet/>
      <dgm:spPr/>
      <dgm:t>
        <a:bodyPr/>
        <a:lstStyle/>
        <a:p>
          <a:endParaRPr lang="en-US"/>
        </a:p>
      </dgm:t>
    </dgm:pt>
    <dgm:pt modelId="{5F00A057-D4A4-4F54-BEDD-66576B7538A8}" type="sibTrans" cxnId="{E8832001-7AE7-4FEB-8EAA-71ED82330194}">
      <dgm:prSet/>
      <dgm:spPr/>
      <dgm:t>
        <a:bodyPr/>
        <a:lstStyle/>
        <a:p>
          <a:endParaRPr lang="en-US"/>
        </a:p>
      </dgm:t>
    </dgm:pt>
    <dgm:pt modelId="{8EF55E5E-4EAD-40CB-B926-4C40FEA992A6}">
      <dgm:prSet custT="1"/>
      <dgm:spPr/>
      <dgm: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3" action="ppaction://hlinksldjump">
                <a:extLst>
                  <a:ext uri="{A12FA001-AC4F-418D-AE19-62706E023703}">
                    <ahyp:hlinkClr xmlns:ahyp="http://schemas.microsoft.com/office/drawing/2018/hyperlinkcolor" val="tx"/>
                  </a:ext>
                </a:extLst>
              </a:hlinkClick>
            </a:rPr>
            <a:t>III – LES ANALYSES</a:t>
          </a:r>
          <a:endParaRPr lang="en-US" sz="2700" u="sng" kern="1200" cap="all" dirty="0">
            <a:solidFill>
              <a:srgbClr val="373545">
                <a:hueOff val="0"/>
                <a:satOff val="0"/>
                <a:lumOff val="0"/>
                <a:alphaOff val="0"/>
              </a:srgbClr>
            </a:solidFill>
            <a:latin typeface="Gill Sans MT" panose="020B0502020104020203"/>
            <a:ea typeface="+mn-ea"/>
            <a:cs typeface="+mn-cs"/>
          </a:endParaRPr>
        </a:p>
      </dgm:t>
    </dgm:pt>
    <dgm:pt modelId="{A756C1AD-DF09-416C-81A9-B4A7461AC692}" type="parTrans" cxnId="{85DBE088-C07A-40CA-B14B-8ADF5DDD8690}">
      <dgm:prSet/>
      <dgm:spPr/>
      <dgm:t>
        <a:bodyPr/>
        <a:lstStyle/>
        <a:p>
          <a:endParaRPr lang="en-US"/>
        </a:p>
      </dgm:t>
    </dgm:pt>
    <dgm:pt modelId="{B9F5301B-E239-4CFF-8C24-E9309AB59B79}" type="sibTrans" cxnId="{85DBE088-C07A-40CA-B14B-8ADF5DDD8690}">
      <dgm:prSet/>
      <dgm:spPr/>
      <dgm:t>
        <a:bodyPr/>
        <a:lstStyle/>
        <a:p>
          <a:endParaRPr lang="en-US"/>
        </a:p>
      </dgm:t>
    </dgm:pt>
    <dgm:pt modelId="{0EDBD23E-9727-4276-BB89-5BFCF91BA3BA}" type="pres">
      <dgm:prSet presAssocID="{31E127E6-34E6-449C-8C06-7EBDB49DF305}" presName="root" presStyleCnt="0">
        <dgm:presLayoutVars>
          <dgm:dir/>
          <dgm:resizeHandles val="exact"/>
        </dgm:presLayoutVars>
      </dgm:prSet>
      <dgm:spPr/>
    </dgm:pt>
    <dgm:pt modelId="{44CE4F2F-3744-408A-861A-EA116463ECAF}" type="pres">
      <dgm:prSet presAssocID="{6FB9384C-FE1B-499E-90FA-F72F78FE1C94}" presName="compNode" presStyleCnt="0"/>
      <dgm:spPr/>
    </dgm:pt>
    <dgm:pt modelId="{357EB31F-FC70-4AE9-9D56-4A92852AEC3D}" type="pres">
      <dgm:prSet presAssocID="{6FB9384C-FE1B-499E-90FA-F72F78FE1C94}" presName="iconBgRect" presStyleLbl="bgShp" presStyleIdx="0" presStyleCnt="3"/>
      <dgm:spPr/>
    </dgm:pt>
    <dgm:pt modelId="{4BD3BC9E-3C03-40C3-87B6-198144D70BE4}" type="pres">
      <dgm:prSet presAssocID="{6FB9384C-FE1B-499E-90FA-F72F78FE1C94}"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raduation Cap"/>
        </a:ext>
      </dgm:extLst>
    </dgm:pt>
    <dgm:pt modelId="{58119E5D-12B2-4689-8D60-7B5FAD75692E}" type="pres">
      <dgm:prSet presAssocID="{6FB9384C-FE1B-499E-90FA-F72F78FE1C94}" presName="spaceRect" presStyleCnt="0"/>
      <dgm:spPr/>
    </dgm:pt>
    <dgm:pt modelId="{E27B5202-4A84-47BD-A1B6-A0F8483A08B4}" type="pres">
      <dgm:prSet presAssocID="{6FB9384C-FE1B-499E-90FA-F72F78FE1C94}" presName="textRect" presStyleLbl="revTx" presStyleIdx="0" presStyleCnt="3">
        <dgm:presLayoutVars>
          <dgm:chMax val="1"/>
          <dgm:chPref val="1"/>
        </dgm:presLayoutVars>
      </dgm:prSet>
      <dgm:spPr/>
    </dgm:pt>
    <dgm:pt modelId="{497C32FB-4409-4376-88A6-9EAEBB9719F2}" type="pres">
      <dgm:prSet presAssocID="{70568104-C255-4E24-8CC6-447B7FA56648}" presName="sibTrans" presStyleCnt="0"/>
      <dgm:spPr/>
    </dgm:pt>
    <dgm:pt modelId="{998536E5-E521-474C-B0CD-FC3C945BD830}" type="pres">
      <dgm:prSet presAssocID="{1E1074E4-9C4B-4B0C-A930-AB7E7B3C0294}" presName="compNode" presStyleCnt="0"/>
      <dgm:spPr/>
    </dgm:pt>
    <dgm:pt modelId="{42783567-C0A3-45D1-BD00-513C1CD2AB18}" type="pres">
      <dgm:prSet presAssocID="{1E1074E4-9C4B-4B0C-A930-AB7E7B3C0294}" presName="iconBgRect" presStyleLbl="bgShp" presStyleIdx="1" presStyleCnt="3"/>
      <dgm:spPr/>
    </dgm:pt>
    <dgm:pt modelId="{D96495FF-359F-40D8-8D61-92A75CDC51E7}" type="pres">
      <dgm:prSet presAssocID="{1E1074E4-9C4B-4B0C-A930-AB7E7B3C0294}"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ocument"/>
        </a:ext>
      </dgm:extLst>
    </dgm:pt>
    <dgm:pt modelId="{6379A04D-D156-4C7B-8391-BE1F22F0211C}" type="pres">
      <dgm:prSet presAssocID="{1E1074E4-9C4B-4B0C-A930-AB7E7B3C0294}" presName="spaceRect" presStyleCnt="0"/>
      <dgm:spPr/>
    </dgm:pt>
    <dgm:pt modelId="{75CF555A-259D-4499-8E17-9665717D82FE}" type="pres">
      <dgm:prSet presAssocID="{1E1074E4-9C4B-4B0C-A930-AB7E7B3C0294}" presName="textRect" presStyleLbl="revTx" presStyleIdx="1" presStyleCnt="3">
        <dgm:presLayoutVars>
          <dgm:chMax val="1"/>
          <dgm:chPref val="1"/>
        </dgm:presLayoutVars>
      </dgm:prSet>
      <dgm:spPr/>
    </dgm:pt>
    <dgm:pt modelId="{CFD30269-9391-4C69-A35F-372D22929F8F}" type="pres">
      <dgm:prSet presAssocID="{5F00A057-D4A4-4F54-BEDD-66576B7538A8}" presName="sibTrans" presStyleCnt="0"/>
      <dgm:spPr/>
    </dgm:pt>
    <dgm:pt modelId="{C6D0AB2C-89F3-466E-AD18-91015AF24D56}" type="pres">
      <dgm:prSet presAssocID="{8EF55E5E-4EAD-40CB-B926-4C40FEA992A6}" presName="compNode" presStyleCnt="0"/>
      <dgm:spPr/>
    </dgm:pt>
    <dgm:pt modelId="{F254C9BB-60C7-4754-98F0-933A480F7FDD}" type="pres">
      <dgm:prSet presAssocID="{8EF55E5E-4EAD-40CB-B926-4C40FEA992A6}" presName="iconBgRect" presStyleLbl="bgShp" presStyleIdx="2" presStyleCnt="3"/>
      <dgm:spPr/>
    </dgm:pt>
    <dgm:pt modelId="{FE2202BC-58D7-46A6-89B8-FBBC0935B4B6}" type="pres">
      <dgm:prSet presAssocID="{8EF55E5E-4EAD-40CB-B926-4C40FEA992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ar chart"/>
        </a:ext>
      </dgm:extLst>
    </dgm:pt>
    <dgm:pt modelId="{28583A98-6568-4888-892C-5A22C2960AAF}" type="pres">
      <dgm:prSet presAssocID="{8EF55E5E-4EAD-40CB-B926-4C40FEA992A6}" presName="spaceRect" presStyleCnt="0"/>
      <dgm:spPr/>
    </dgm:pt>
    <dgm:pt modelId="{D3D9C9A7-B58A-4370-A523-06CCB5EA8C42}" type="pres">
      <dgm:prSet presAssocID="{8EF55E5E-4EAD-40CB-B926-4C40FEA992A6}" presName="textRect" presStyleLbl="revTx" presStyleIdx="2" presStyleCnt="3">
        <dgm:presLayoutVars>
          <dgm:chMax val="1"/>
          <dgm:chPref val="1"/>
        </dgm:presLayoutVars>
      </dgm:prSet>
      <dgm:spPr/>
    </dgm:pt>
  </dgm:ptLst>
  <dgm:cxnLst>
    <dgm:cxn modelId="{E8832001-7AE7-4FEB-8EAA-71ED82330194}" srcId="{31E127E6-34E6-449C-8C06-7EBDB49DF305}" destId="{1E1074E4-9C4B-4B0C-A930-AB7E7B3C0294}" srcOrd="1" destOrd="0" parTransId="{52780AF5-2B25-4632-9F1D-0F7C2DA1B214}" sibTransId="{5F00A057-D4A4-4F54-BEDD-66576B7538A8}"/>
    <dgm:cxn modelId="{C046EE0F-3787-40BE-AC0F-58324BBE866B}" type="presOf" srcId="{6FB9384C-FE1B-499E-90FA-F72F78FE1C94}" destId="{E27B5202-4A84-47BD-A1B6-A0F8483A08B4}" srcOrd="0" destOrd="0" presId="urn:microsoft.com/office/officeart/2018/5/layout/IconCircleLabelList"/>
    <dgm:cxn modelId="{F5EA3730-9120-4385-97CF-E28B5476902E}" type="presOf" srcId="{8EF55E5E-4EAD-40CB-B926-4C40FEA992A6}" destId="{D3D9C9A7-B58A-4370-A523-06CCB5EA8C42}" srcOrd="0" destOrd="0" presId="urn:microsoft.com/office/officeart/2018/5/layout/IconCircleLabelList"/>
    <dgm:cxn modelId="{E0AD2974-4407-4CEA-9CCD-52480B0CE9C7}" type="presOf" srcId="{31E127E6-34E6-449C-8C06-7EBDB49DF305}" destId="{0EDBD23E-9727-4276-BB89-5BFCF91BA3BA}" srcOrd="0" destOrd="0" presId="urn:microsoft.com/office/officeart/2018/5/layout/IconCircleLabelList"/>
    <dgm:cxn modelId="{85DBE088-C07A-40CA-B14B-8ADF5DDD8690}" srcId="{31E127E6-34E6-449C-8C06-7EBDB49DF305}" destId="{8EF55E5E-4EAD-40CB-B926-4C40FEA992A6}" srcOrd="2" destOrd="0" parTransId="{A756C1AD-DF09-416C-81A9-B4A7461AC692}" sibTransId="{B9F5301B-E239-4CFF-8C24-E9309AB59B79}"/>
    <dgm:cxn modelId="{B430218F-98F8-49F0-82E6-17BD64FF1D60}" srcId="{31E127E6-34E6-449C-8C06-7EBDB49DF305}" destId="{6FB9384C-FE1B-499E-90FA-F72F78FE1C94}" srcOrd="0" destOrd="0" parTransId="{03C3F3C3-89BA-440F-A93D-6EB278C5958C}" sibTransId="{70568104-C255-4E24-8CC6-447B7FA56648}"/>
    <dgm:cxn modelId="{CB80FAEF-15BC-4CBC-A38D-F00A70442118}" type="presOf" srcId="{1E1074E4-9C4B-4B0C-A930-AB7E7B3C0294}" destId="{75CF555A-259D-4499-8E17-9665717D82FE}" srcOrd="0" destOrd="0" presId="urn:microsoft.com/office/officeart/2018/5/layout/IconCircleLabelList"/>
    <dgm:cxn modelId="{8266C9A0-A2DE-4CEC-AE5A-3AF256D91210}" type="presParOf" srcId="{0EDBD23E-9727-4276-BB89-5BFCF91BA3BA}" destId="{44CE4F2F-3744-408A-861A-EA116463ECAF}" srcOrd="0" destOrd="0" presId="urn:microsoft.com/office/officeart/2018/5/layout/IconCircleLabelList"/>
    <dgm:cxn modelId="{CE9BD825-086A-4F2A-8A69-68424607438F}" type="presParOf" srcId="{44CE4F2F-3744-408A-861A-EA116463ECAF}" destId="{357EB31F-FC70-4AE9-9D56-4A92852AEC3D}" srcOrd="0" destOrd="0" presId="urn:microsoft.com/office/officeart/2018/5/layout/IconCircleLabelList"/>
    <dgm:cxn modelId="{B3DFCA84-968D-44C3-AB4D-412D8801A3CC}" type="presParOf" srcId="{44CE4F2F-3744-408A-861A-EA116463ECAF}" destId="{4BD3BC9E-3C03-40C3-87B6-198144D70BE4}" srcOrd="1" destOrd="0" presId="urn:microsoft.com/office/officeart/2018/5/layout/IconCircleLabelList"/>
    <dgm:cxn modelId="{1F843CA3-89C8-4780-9442-B8AB05418206}" type="presParOf" srcId="{44CE4F2F-3744-408A-861A-EA116463ECAF}" destId="{58119E5D-12B2-4689-8D60-7B5FAD75692E}" srcOrd="2" destOrd="0" presId="urn:microsoft.com/office/officeart/2018/5/layout/IconCircleLabelList"/>
    <dgm:cxn modelId="{7AC71129-D2D0-405D-A91F-2F6F464E57A3}" type="presParOf" srcId="{44CE4F2F-3744-408A-861A-EA116463ECAF}" destId="{E27B5202-4A84-47BD-A1B6-A0F8483A08B4}" srcOrd="3" destOrd="0" presId="urn:microsoft.com/office/officeart/2018/5/layout/IconCircleLabelList"/>
    <dgm:cxn modelId="{9543E5C0-949C-4FDE-B010-81BD92DF9A6B}" type="presParOf" srcId="{0EDBD23E-9727-4276-BB89-5BFCF91BA3BA}" destId="{497C32FB-4409-4376-88A6-9EAEBB9719F2}" srcOrd="1" destOrd="0" presId="urn:microsoft.com/office/officeart/2018/5/layout/IconCircleLabelList"/>
    <dgm:cxn modelId="{D03A37EE-3687-4D11-8AC7-10D598439838}" type="presParOf" srcId="{0EDBD23E-9727-4276-BB89-5BFCF91BA3BA}" destId="{998536E5-E521-474C-B0CD-FC3C945BD830}" srcOrd="2" destOrd="0" presId="urn:microsoft.com/office/officeart/2018/5/layout/IconCircleLabelList"/>
    <dgm:cxn modelId="{4074C1DD-A363-4E04-9660-91EC61E78DC6}" type="presParOf" srcId="{998536E5-E521-474C-B0CD-FC3C945BD830}" destId="{42783567-C0A3-45D1-BD00-513C1CD2AB18}" srcOrd="0" destOrd="0" presId="urn:microsoft.com/office/officeart/2018/5/layout/IconCircleLabelList"/>
    <dgm:cxn modelId="{376DA4BC-3A47-4548-9C3A-69543B754954}" type="presParOf" srcId="{998536E5-E521-474C-B0CD-FC3C945BD830}" destId="{D96495FF-359F-40D8-8D61-92A75CDC51E7}" srcOrd="1" destOrd="0" presId="urn:microsoft.com/office/officeart/2018/5/layout/IconCircleLabelList"/>
    <dgm:cxn modelId="{8324BCEC-755C-40D7-9E20-E26FBA3305AD}" type="presParOf" srcId="{998536E5-E521-474C-B0CD-FC3C945BD830}" destId="{6379A04D-D156-4C7B-8391-BE1F22F0211C}" srcOrd="2" destOrd="0" presId="urn:microsoft.com/office/officeart/2018/5/layout/IconCircleLabelList"/>
    <dgm:cxn modelId="{DF0F6DC1-4E3F-40B3-97C7-8C72268B4DB7}" type="presParOf" srcId="{998536E5-E521-474C-B0CD-FC3C945BD830}" destId="{75CF555A-259D-4499-8E17-9665717D82FE}" srcOrd="3" destOrd="0" presId="urn:microsoft.com/office/officeart/2018/5/layout/IconCircleLabelList"/>
    <dgm:cxn modelId="{84A01815-137A-46A4-BC3F-3B93B8D86D41}" type="presParOf" srcId="{0EDBD23E-9727-4276-BB89-5BFCF91BA3BA}" destId="{CFD30269-9391-4C69-A35F-372D22929F8F}" srcOrd="3" destOrd="0" presId="urn:microsoft.com/office/officeart/2018/5/layout/IconCircleLabelList"/>
    <dgm:cxn modelId="{E01ACE1B-5220-4DC6-B962-CE7CF42A06AB}" type="presParOf" srcId="{0EDBD23E-9727-4276-BB89-5BFCF91BA3BA}" destId="{C6D0AB2C-89F3-466E-AD18-91015AF24D56}" srcOrd="4" destOrd="0" presId="urn:microsoft.com/office/officeart/2018/5/layout/IconCircleLabelList"/>
    <dgm:cxn modelId="{94C2369A-33A7-4373-9D50-0CF9A70940D6}" type="presParOf" srcId="{C6D0AB2C-89F3-466E-AD18-91015AF24D56}" destId="{F254C9BB-60C7-4754-98F0-933A480F7FDD}" srcOrd="0" destOrd="0" presId="urn:microsoft.com/office/officeart/2018/5/layout/IconCircleLabelList"/>
    <dgm:cxn modelId="{2C4A02EE-9A22-4F1A-BE28-FC9DCD606CA0}" type="presParOf" srcId="{C6D0AB2C-89F3-466E-AD18-91015AF24D56}" destId="{FE2202BC-58D7-46A6-89B8-FBBC0935B4B6}" srcOrd="1" destOrd="0" presId="urn:microsoft.com/office/officeart/2018/5/layout/IconCircleLabelList"/>
    <dgm:cxn modelId="{2E92EC13-174F-49EF-B47E-7156D5CF770A}" type="presParOf" srcId="{C6D0AB2C-89F3-466E-AD18-91015AF24D56}" destId="{28583A98-6568-4888-892C-5A22C2960AAF}" srcOrd="2" destOrd="0" presId="urn:microsoft.com/office/officeart/2018/5/layout/IconCircleLabelList"/>
    <dgm:cxn modelId="{A699B190-48C7-4BBC-A62E-857EA48EBC29}" type="presParOf" srcId="{C6D0AB2C-89F3-466E-AD18-91015AF24D56}" destId="{D3D9C9A7-B58A-4370-A523-06CCB5EA8C4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B31F-FC70-4AE9-9D56-4A92852AEC3D}">
      <dsp:nvSpPr>
        <dsp:cNvPr id="0" name=""/>
        <dsp:cNvSpPr/>
      </dsp:nvSpPr>
      <dsp:spPr>
        <a:xfrm>
          <a:off x="638436" y="376613"/>
          <a:ext cx="1715625" cy="17156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3BC9E-3C03-40C3-87B6-198144D70BE4}">
      <dsp:nvSpPr>
        <dsp:cNvPr id="0" name=""/>
        <dsp:cNvSpPr/>
      </dsp:nvSpPr>
      <dsp:spPr>
        <a:xfrm>
          <a:off x="1004061" y="742238"/>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B5202-4A84-47BD-A1B6-A0F8483A08B4}">
      <dsp:nvSpPr>
        <dsp:cNvPr id="0" name=""/>
        <dsp:cNvSpPr/>
      </dsp:nvSpPr>
      <dsp:spPr>
        <a:xfrm>
          <a:off x="89999" y="2626613"/>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 – PRESENTATION DE L’ETUDE</a:t>
          </a:r>
          <a:endParaRPr lang="en-US" sz="2700" u="sng" kern="1200" cap="all" dirty="0">
            <a:solidFill>
              <a:srgbClr val="373545">
                <a:hueOff val="0"/>
                <a:satOff val="0"/>
                <a:lumOff val="0"/>
                <a:alphaOff val="0"/>
              </a:srgbClr>
            </a:solidFill>
            <a:latin typeface="Gill Sans MT" panose="020B0502020104020203"/>
            <a:ea typeface="+mn-ea"/>
            <a:cs typeface="+mn-cs"/>
          </a:endParaRPr>
        </a:p>
      </dsp:txBody>
      <dsp:txXfrm>
        <a:off x="89999" y="2626613"/>
        <a:ext cx="2812500" cy="720000"/>
      </dsp:txXfrm>
    </dsp:sp>
    <dsp:sp modelId="{42783567-C0A3-45D1-BD00-513C1CD2AB18}">
      <dsp:nvSpPr>
        <dsp:cNvPr id="0" name=""/>
        <dsp:cNvSpPr/>
      </dsp:nvSpPr>
      <dsp:spPr>
        <a:xfrm>
          <a:off x="3943124" y="376613"/>
          <a:ext cx="1715625" cy="17156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6495FF-359F-40D8-8D61-92A75CDC51E7}">
      <dsp:nvSpPr>
        <dsp:cNvPr id="0" name=""/>
        <dsp:cNvSpPr/>
      </dsp:nvSpPr>
      <dsp:spPr>
        <a:xfrm>
          <a:off x="4308749" y="742238"/>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F555A-259D-4499-8E17-9665717D82FE}">
      <dsp:nvSpPr>
        <dsp:cNvPr id="0" name=""/>
        <dsp:cNvSpPr/>
      </dsp:nvSpPr>
      <dsp:spPr>
        <a:xfrm>
          <a:off x="3394686" y="2626613"/>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II – LES DONNEES</a:t>
          </a:r>
          <a:endParaRPr lang="en-US" sz="2700" u="sng" kern="1200" cap="all" dirty="0">
            <a:solidFill>
              <a:srgbClr val="373545">
                <a:hueOff val="0"/>
                <a:satOff val="0"/>
                <a:lumOff val="0"/>
                <a:alphaOff val="0"/>
              </a:srgbClr>
            </a:solidFill>
            <a:latin typeface="Gill Sans MT" panose="020B0502020104020203"/>
            <a:ea typeface="+mn-ea"/>
            <a:cs typeface="+mn-cs"/>
          </a:endParaRPr>
        </a:p>
      </dsp:txBody>
      <dsp:txXfrm>
        <a:off x="3394686" y="2626613"/>
        <a:ext cx="2812500" cy="720000"/>
      </dsp:txXfrm>
    </dsp:sp>
    <dsp:sp modelId="{F254C9BB-60C7-4754-98F0-933A480F7FDD}">
      <dsp:nvSpPr>
        <dsp:cNvPr id="0" name=""/>
        <dsp:cNvSpPr/>
      </dsp:nvSpPr>
      <dsp:spPr>
        <a:xfrm>
          <a:off x="7247812" y="376613"/>
          <a:ext cx="1715625" cy="17156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202BC-58D7-46A6-89B8-FBBC0935B4B6}">
      <dsp:nvSpPr>
        <dsp:cNvPr id="0" name=""/>
        <dsp:cNvSpPr/>
      </dsp:nvSpPr>
      <dsp:spPr>
        <a:xfrm>
          <a:off x="7613437" y="742238"/>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C9A7-B58A-4370-A523-06CCB5EA8C42}">
      <dsp:nvSpPr>
        <dsp:cNvPr id="0" name=""/>
        <dsp:cNvSpPr/>
      </dsp:nvSpPr>
      <dsp:spPr>
        <a:xfrm>
          <a:off x="6699374" y="2626613"/>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fr-FR"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III – LES ANALYSES</a:t>
          </a:r>
          <a:endParaRPr lang="en-US" sz="2700" u="sng" kern="1200" cap="all" dirty="0">
            <a:solidFill>
              <a:srgbClr val="373545">
                <a:hueOff val="0"/>
                <a:satOff val="0"/>
                <a:lumOff val="0"/>
                <a:alphaOff val="0"/>
              </a:srgbClr>
            </a:solidFill>
            <a:latin typeface="Gill Sans MT" panose="020B0502020104020203"/>
            <a:ea typeface="+mn-ea"/>
            <a:cs typeface="+mn-cs"/>
          </a:endParaRPr>
        </a:p>
      </dsp:txBody>
      <dsp:txXfrm>
        <a:off x="6699374" y="2626613"/>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A761C43-90B0-443C-86EC-3C0DD5DA01AA}" type="datetime1">
              <a:rPr lang="fr-FR" smtClean="0"/>
              <a:t>09/12/2024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fr-FR" smtClean="0"/>
              <a:t>‹N°›</a:t>
            </a:fld>
            <a:endParaRPr lang="fr-F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69C82B5-293F-43D8-BDBA-2AB8C5A97E24}" type="datetime1">
              <a:rPr lang="fr-FR" noProof="0" smtClean="0"/>
              <a:t>09/12/2024</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fr-FR" noProof="0" smtClean="0"/>
              <a:pPr/>
              <a:t>‹N°›</a:t>
            </a:fld>
            <a:endParaRPr lang="fr-F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b="0" i="0" dirty="0">
                <a:solidFill>
                  <a:srgbClr val="271A38"/>
                </a:solidFill>
                <a:effectLst/>
                <a:latin typeface="Inter"/>
              </a:rPr>
              <a:t>Laplace </a:t>
            </a:r>
            <a:r>
              <a:rPr lang="fr-FR" b="0" i="0" dirty="0" err="1">
                <a:solidFill>
                  <a:srgbClr val="271A38"/>
                </a:solidFill>
                <a:effectLst/>
                <a:latin typeface="Inter"/>
              </a:rPr>
              <a:t>Immo</a:t>
            </a:r>
            <a:r>
              <a:rPr lang="fr-FR" b="0" i="0" dirty="0">
                <a:solidFill>
                  <a:srgbClr val="271A38"/>
                </a:solidFill>
                <a:effectLst/>
                <a:latin typeface="Inter"/>
              </a:rPr>
              <a:t>, un réseau national d’agences immobilière</a:t>
            </a:r>
          </a:p>
          <a:p>
            <a:pPr marL="285750" indent="-285750">
              <a:buFont typeface="Arial" panose="020B0604020202020204" pitchFamily="34" charset="0"/>
              <a:buChar char="•"/>
            </a:pPr>
            <a:r>
              <a:rPr lang="fr-FR" b="0" i="0" dirty="0">
                <a:solidFill>
                  <a:srgbClr val="271A38"/>
                </a:solidFill>
                <a:effectLst/>
                <a:latin typeface="Inter"/>
              </a:rPr>
              <a:t>créer un modèle pour mieux prévoir le prix de vente des biens immobiliers.</a:t>
            </a:r>
          </a:p>
          <a:p>
            <a:pPr marL="285750" indent="-285750">
              <a:buFont typeface="Arial" panose="020B0604020202020204" pitchFamily="34" charset="0"/>
              <a:buChar char="•"/>
            </a:pPr>
            <a:r>
              <a:rPr lang="fr-FR" b="0" i="0" dirty="0">
                <a:solidFill>
                  <a:srgbClr val="271A38"/>
                </a:solidFill>
                <a:effectLst/>
                <a:latin typeface="Inter"/>
              </a:rPr>
              <a:t>base de données permettant de collecter les transactions immobilières et foncières en France</a:t>
            </a:r>
          </a:p>
          <a:p>
            <a:pPr marL="285750" indent="-285750">
              <a:buFont typeface="Arial" panose="020B0604020202020204" pitchFamily="34" charset="0"/>
              <a:buChar char="•"/>
            </a:pPr>
            <a:r>
              <a:rPr lang="fr-FR" b="0" i="0" dirty="0">
                <a:solidFill>
                  <a:srgbClr val="271A38"/>
                </a:solidFill>
                <a:effectLst/>
                <a:latin typeface="Inter"/>
              </a:rPr>
              <a:t>analyser le marché et aider les différentes agences régionales à mieux accompagner leurs clients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5</a:t>
            </a:fld>
            <a:endParaRPr lang="fr-FR" noProof="0"/>
          </a:p>
        </p:txBody>
      </p:sp>
    </p:spTree>
    <p:extLst>
      <p:ext uri="{BB962C8B-B14F-4D97-AF65-F5344CB8AC3E}">
        <p14:creationId xmlns:p14="http://schemas.microsoft.com/office/powerpoint/2010/main" val="55799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F821-1E46-BE99-E39B-F08E6BEB5A5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4AC99E-33A7-F4E3-E8EF-CF3999B934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7AB0B14-E62B-2E38-B78F-4B6EF8C614E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A100AD8-35C1-64E2-D3D4-A07BB095B930}"/>
              </a:ext>
            </a:extLst>
          </p:cNvPr>
          <p:cNvSpPr>
            <a:spLocks noGrp="1"/>
          </p:cNvSpPr>
          <p:nvPr>
            <p:ph type="sldNum" sz="quarter" idx="5"/>
          </p:nvPr>
        </p:nvSpPr>
        <p:spPr/>
        <p:txBody>
          <a:bodyPr/>
          <a:lstStyle/>
          <a:p>
            <a:pPr rtl="0"/>
            <a:fld id="{841221E5-7225-48EB-A4EE-420E7BFCF705}" type="slidenum">
              <a:rPr lang="fr-FR" noProof="0" smtClean="0"/>
              <a:pPr rtl="0"/>
              <a:t>23</a:t>
            </a:fld>
            <a:endParaRPr lang="fr-FR" noProof="0"/>
          </a:p>
        </p:txBody>
      </p:sp>
    </p:spTree>
    <p:extLst>
      <p:ext uri="{BB962C8B-B14F-4D97-AF65-F5344CB8AC3E}">
        <p14:creationId xmlns:p14="http://schemas.microsoft.com/office/powerpoint/2010/main" val="89913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4E301-A02A-7375-4B5B-54C21509C5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0FEFDF4-A03A-22C0-ACA4-69E71B3A741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CFE418C-D8BC-4B1F-1E98-494D6D800E0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5EBB780-E138-DA43-23C5-11794CCAC9FC}"/>
              </a:ext>
            </a:extLst>
          </p:cNvPr>
          <p:cNvSpPr>
            <a:spLocks noGrp="1"/>
          </p:cNvSpPr>
          <p:nvPr>
            <p:ph type="sldNum" sz="quarter" idx="5"/>
          </p:nvPr>
        </p:nvSpPr>
        <p:spPr/>
        <p:txBody>
          <a:bodyPr/>
          <a:lstStyle/>
          <a:p>
            <a:pPr rtl="0"/>
            <a:fld id="{841221E5-7225-48EB-A4EE-420E7BFCF705}" type="slidenum">
              <a:rPr lang="fr-FR" noProof="0" smtClean="0"/>
              <a:pPr rtl="0"/>
              <a:t>24</a:t>
            </a:fld>
            <a:endParaRPr lang="fr-FR" noProof="0"/>
          </a:p>
        </p:txBody>
      </p:sp>
    </p:spTree>
    <p:extLst>
      <p:ext uri="{BB962C8B-B14F-4D97-AF65-F5344CB8AC3E}">
        <p14:creationId xmlns:p14="http://schemas.microsoft.com/office/powerpoint/2010/main" val="264567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74449-374F-A090-65E6-4E68F66F62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1FADD2-3AF8-0365-7E03-D956910D1D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2343DB4-7008-8810-2A95-65D26FC8467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D22456E-46D8-D131-3416-1BD6E1CAEF4C}"/>
              </a:ext>
            </a:extLst>
          </p:cNvPr>
          <p:cNvSpPr>
            <a:spLocks noGrp="1"/>
          </p:cNvSpPr>
          <p:nvPr>
            <p:ph type="sldNum" sz="quarter" idx="5"/>
          </p:nvPr>
        </p:nvSpPr>
        <p:spPr/>
        <p:txBody>
          <a:bodyPr/>
          <a:lstStyle/>
          <a:p>
            <a:pPr rtl="0"/>
            <a:fld id="{841221E5-7225-48EB-A4EE-420E7BFCF705}" type="slidenum">
              <a:rPr lang="fr-FR" noProof="0" smtClean="0"/>
              <a:pPr rtl="0"/>
              <a:t>25</a:t>
            </a:fld>
            <a:endParaRPr lang="fr-FR" noProof="0"/>
          </a:p>
        </p:txBody>
      </p:sp>
    </p:spTree>
    <p:extLst>
      <p:ext uri="{BB962C8B-B14F-4D97-AF65-F5344CB8AC3E}">
        <p14:creationId xmlns:p14="http://schemas.microsoft.com/office/powerpoint/2010/main" val="1220040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1EB1-3DC6-4E1B-2C2A-B99A4E34044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C4CA8B-9B13-958C-FB63-D92445A2DDD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739825-2B84-B9AC-7B1D-4BDD8633058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20F824A-E10E-3614-AB68-AC15333FAF68}"/>
              </a:ext>
            </a:extLst>
          </p:cNvPr>
          <p:cNvSpPr>
            <a:spLocks noGrp="1"/>
          </p:cNvSpPr>
          <p:nvPr>
            <p:ph type="sldNum" sz="quarter" idx="5"/>
          </p:nvPr>
        </p:nvSpPr>
        <p:spPr/>
        <p:txBody>
          <a:bodyPr/>
          <a:lstStyle/>
          <a:p>
            <a:pPr rtl="0"/>
            <a:fld id="{841221E5-7225-48EB-A4EE-420E7BFCF705}" type="slidenum">
              <a:rPr lang="fr-FR" noProof="0" smtClean="0"/>
              <a:pPr rtl="0"/>
              <a:t>26</a:t>
            </a:fld>
            <a:endParaRPr lang="fr-FR" noProof="0"/>
          </a:p>
        </p:txBody>
      </p:sp>
    </p:spTree>
    <p:extLst>
      <p:ext uri="{BB962C8B-B14F-4D97-AF65-F5344CB8AC3E}">
        <p14:creationId xmlns:p14="http://schemas.microsoft.com/office/powerpoint/2010/main" val="136938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FEC5-FA56-8CE4-9B80-1D129DCE63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523DF8-AFA1-FCCB-3BFB-60468A5993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840F0D-E236-5CBB-C0F9-46653672EBE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D58C229-90BB-98C2-F8C1-435101D47F2D}"/>
              </a:ext>
            </a:extLst>
          </p:cNvPr>
          <p:cNvSpPr>
            <a:spLocks noGrp="1"/>
          </p:cNvSpPr>
          <p:nvPr>
            <p:ph type="sldNum" sz="quarter" idx="5"/>
          </p:nvPr>
        </p:nvSpPr>
        <p:spPr/>
        <p:txBody>
          <a:bodyPr/>
          <a:lstStyle/>
          <a:p>
            <a:pPr rtl="0"/>
            <a:fld id="{841221E5-7225-48EB-A4EE-420E7BFCF705}" type="slidenum">
              <a:rPr lang="fr-FR" noProof="0" smtClean="0"/>
              <a:pPr rtl="0"/>
              <a:t>27</a:t>
            </a:fld>
            <a:endParaRPr lang="fr-FR" noProof="0"/>
          </a:p>
        </p:txBody>
      </p:sp>
    </p:spTree>
    <p:extLst>
      <p:ext uri="{BB962C8B-B14F-4D97-AF65-F5344CB8AC3E}">
        <p14:creationId xmlns:p14="http://schemas.microsoft.com/office/powerpoint/2010/main" val="3892366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EDD0-4148-E160-C472-52ADDD79101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6D8F87-37F4-FC35-F575-65D03085D80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2D35C03-A37E-777B-F188-FD8A61ECD86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11C40E2-F0FD-1C78-AE12-BC24427ECDF2}"/>
              </a:ext>
            </a:extLst>
          </p:cNvPr>
          <p:cNvSpPr>
            <a:spLocks noGrp="1"/>
          </p:cNvSpPr>
          <p:nvPr>
            <p:ph type="sldNum" sz="quarter" idx="5"/>
          </p:nvPr>
        </p:nvSpPr>
        <p:spPr/>
        <p:txBody>
          <a:bodyPr/>
          <a:lstStyle/>
          <a:p>
            <a:pPr rtl="0"/>
            <a:fld id="{841221E5-7225-48EB-A4EE-420E7BFCF705}" type="slidenum">
              <a:rPr lang="fr-FR" noProof="0" smtClean="0"/>
              <a:pPr rtl="0"/>
              <a:t>28</a:t>
            </a:fld>
            <a:endParaRPr lang="fr-FR" noProof="0"/>
          </a:p>
        </p:txBody>
      </p:sp>
    </p:spTree>
    <p:extLst>
      <p:ext uri="{BB962C8B-B14F-4D97-AF65-F5344CB8AC3E}">
        <p14:creationId xmlns:p14="http://schemas.microsoft.com/office/powerpoint/2010/main" val="485087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188E-8131-68B3-B275-FC03D57CDF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94F9D0D-297B-28E1-04F8-FA6FD6EC8AD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0EE801-FC5C-FEC0-F529-6C8F2453C82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5B3BFA1-6CD0-20E3-7F89-3CE58D77D891}"/>
              </a:ext>
            </a:extLst>
          </p:cNvPr>
          <p:cNvSpPr>
            <a:spLocks noGrp="1"/>
          </p:cNvSpPr>
          <p:nvPr>
            <p:ph type="sldNum" sz="quarter" idx="5"/>
          </p:nvPr>
        </p:nvSpPr>
        <p:spPr/>
        <p:txBody>
          <a:bodyPr/>
          <a:lstStyle/>
          <a:p>
            <a:pPr rtl="0"/>
            <a:fld id="{841221E5-7225-48EB-A4EE-420E7BFCF705}" type="slidenum">
              <a:rPr lang="fr-FR" noProof="0" smtClean="0"/>
              <a:pPr rtl="0"/>
              <a:t>29</a:t>
            </a:fld>
            <a:endParaRPr lang="fr-FR" noProof="0"/>
          </a:p>
        </p:txBody>
      </p:sp>
    </p:spTree>
    <p:extLst>
      <p:ext uri="{BB962C8B-B14F-4D97-AF65-F5344CB8AC3E}">
        <p14:creationId xmlns:p14="http://schemas.microsoft.com/office/powerpoint/2010/main" val="369398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70348-5591-B333-0298-8D47256755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46138E3-013E-9A17-63E5-310348540CE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9EDB753-A800-41F8-1FDD-997D1BE562B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183725D-B5F2-5969-44B4-011DC90ACB2F}"/>
              </a:ext>
            </a:extLst>
          </p:cNvPr>
          <p:cNvSpPr>
            <a:spLocks noGrp="1"/>
          </p:cNvSpPr>
          <p:nvPr>
            <p:ph type="sldNum" sz="quarter" idx="5"/>
          </p:nvPr>
        </p:nvSpPr>
        <p:spPr/>
        <p:txBody>
          <a:bodyPr/>
          <a:lstStyle/>
          <a:p>
            <a:pPr rtl="0"/>
            <a:fld id="{841221E5-7225-48EB-A4EE-420E7BFCF705}" type="slidenum">
              <a:rPr lang="fr-FR" noProof="0" smtClean="0"/>
              <a:pPr rtl="0"/>
              <a:t>31</a:t>
            </a:fld>
            <a:endParaRPr lang="fr-FR" noProof="0"/>
          </a:p>
        </p:txBody>
      </p:sp>
    </p:spTree>
    <p:extLst>
      <p:ext uri="{BB962C8B-B14F-4D97-AF65-F5344CB8AC3E}">
        <p14:creationId xmlns:p14="http://schemas.microsoft.com/office/powerpoint/2010/main" val="86021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AD857-CCA5-5B42-19DF-0558A20BB8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F2486D5-A5B7-7F46-6492-466DD02267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1179846-35C6-8729-EACB-A5FAC7B416F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813E46C-B31C-FFCC-33FD-FACD540110B6}"/>
              </a:ext>
            </a:extLst>
          </p:cNvPr>
          <p:cNvSpPr>
            <a:spLocks noGrp="1"/>
          </p:cNvSpPr>
          <p:nvPr>
            <p:ph type="sldNum" sz="quarter" idx="5"/>
          </p:nvPr>
        </p:nvSpPr>
        <p:spPr/>
        <p:txBody>
          <a:bodyPr/>
          <a:lstStyle/>
          <a:p>
            <a:pPr rtl="0"/>
            <a:fld id="{841221E5-7225-48EB-A4EE-420E7BFCF705}" type="slidenum">
              <a:rPr lang="fr-FR" noProof="0" smtClean="0"/>
              <a:pPr rtl="0"/>
              <a:t>32</a:t>
            </a:fld>
            <a:endParaRPr lang="fr-FR" noProof="0"/>
          </a:p>
        </p:txBody>
      </p:sp>
    </p:spTree>
    <p:extLst>
      <p:ext uri="{BB962C8B-B14F-4D97-AF65-F5344CB8AC3E}">
        <p14:creationId xmlns:p14="http://schemas.microsoft.com/office/powerpoint/2010/main" val="227562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DB0C3-8E3B-6DA2-10FA-58229306CBC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978611-1A7F-2F1C-27EF-99E4CA38F51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397737A-8E28-F67A-2448-F904D61F427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2886FC5-DFE3-5700-3BA5-D238E3378646}"/>
              </a:ext>
            </a:extLst>
          </p:cNvPr>
          <p:cNvSpPr>
            <a:spLocks noGrp="1"/>
          </p:cNvSpPr>
          <p:nvPr>
            <p:ph type="sldNum" sz="quarter" idx="5"/>
          </p:nvPr>
        </p:nvSpPr>
        <p:spPr/>
        <p:txBody>
          <a:bodyPr/>
          <a:lstStyle/>
          <a:p>
            <a:pPr rtl="0"/>
            <a:fld id="{841221E5-7225-48EB-A4EE-420E7BFCF705}" type="slidenum">
              <a:rPr lang="fr-FR" noProof="0" smtClean="0"/>
              <a:pPr rtl="0"/>
              <a:t>33</a:t>
            </a:fld>
            <a:endParaRPr lang="fr-FR" noProof="0"/>
          </a:p>
        </p:txBody>
      </p:sp>
    </p:spTree>
    <p:extLst>
      <p:ext uri="{BB962C8B-B14F-4D97-AF65-F5344CB8AC3E}">
        <p14:creationId xmlns:p14="http://schemas.microsoft.com/office/powerpoint/2010/main" val="380367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4A91-C36B-A74F-571B-5B7BB8D27D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FC913A-D62C-F913-2EE1-F30B40D4F1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C8E554A-FFB8-DFE1-964D-8E90F1FD984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6F1FC40-8385-EEE0-4B9B-924DBA9DB634}"/>
              </a:ext>
            </a:extLst>
          </p:cNvPr>
          <p:cNvSpPr>
            <a:spLocks noGrp="1"/>
          </p:cNvSpPr>
          <p:nvPr>
            <p:ph type="sldNum" sz="quarter" idx="5"/>
          </p:nvPr>
        </p:nvSpPr>
        <p:spPr/>
        <p:txBody>
          <a:bodyPr/>
          <a:lstStyle/>
          <a:p>
            <a:pPr rtl="0"/>
            <a:fld id="{841221E5-7225-48EB-A4EE-420E7BFCF705}" type="slidenum">
              <a:rPr lang="fr-FR" noProof="0" smtClean="0"/>
              <a:pPr rtl="0"/>
              <a:t>13</a:t>
            </a:fld>
            <a:endParaRPr lang="fr-FR" noProof="0"/>
          </a:p>
        </p:txBody>
      </p:sp>
    </p:spTree>
    <p:extLst>
      <p:ext uri="{BB962C8B-B14F-4D97-AF65-F5344CB8AC3E}">
        <p14:creationId xmlns:p14="http://schemas.microsoft.com/office/powerpoint/2010/main" val="1185576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5202-A581-9173-8030-005041D4C8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81C269-69AC-8C85-29AB-8C58B3B54AB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E697A36-E9AE-106C-39F2-3DFF9D208EC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8632419-DBAC-A5C0-3009-D4F42E698553}"/>
              </a:ext>
            </a:extLst>
          </p:cNvPr>
          <p:cNvSpPr>
            <a:spLocks noGrp="1"/>
          </p:cNvSpPr>
          <p:nvPr>
            <p:ph type="sldNum" sz="quarter" idx="5"/>
          </p:nvPr>
        </p:nvSpPr>
        <p:spPr/>
        <p:txBody>
          <a:bodyPr/>
          <a:lstStyle/>
          <a:p>
            <a:pPr rtl="0"/>
            <a:fld id="{841221E5-7225-48EB-A4EE-420E7BFCF705}" type="slidenum">
              <a:rPr lang="fr-FR" noProof="0" smtClean="0"/>
              <a:pPr rtl="0"/>
              <a:t>34</a:t>
            </a:fld>
            <a:endParaRPr lang="fr-FR" noProof="0"/>
          </a:p>
        </p:txBody>
      </p:sp>
    </p:spTree>
    <p:extLst>
      <p:ext uri="{BB962C8B-B14F-4D97-AF65-F5344CB8AC3E}">
        <p14:creationId xmlns:p14="http://schemas.microsoft.com/office/powerpoint/2010/main" val="376894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75F42-9BA0-C7CA-B2DC-E0BB60ABB7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8C06D7-7647-6514-A110-0E36D0E5771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23BF3DB-AE45-96F3-051D-CEB72CC908F0}"/>
              </a:ext>
            </a:extLst>
          </p:cNvPr>
          <p:cNvSpPr>
            <a:spLocks noGrp="1"/>
          </p:cNvSpPr>
          <p:nvPr>
            <p:ph type="body" idx="1"/>
          </p:nvPr>
        </p:nvSpPr>
        <p:spPr/>
        <p:txBody>
          <a:bodyPr/>
          <a:lstStyle/>
          <a:p>
            <a:pPr marL="285750" indent="-285750">
              <a:buFont typeface="Arial" panose="020B0604020202020204" pitchFamily="34" charset="0"/>
              <a:buChar char="•"/>
            </a:pPr>
            <a:r>
              <a:rPr lang="fr-FR" b="0" i="0" dirty="0">
                <a:solidFill>
                  <a:srgbClr val="271A38"/>
                </a:solidFill>
                <a:effectLst/>
                <a:latin typeface="Inter"/>
              </a:rPr>
              <a:t>Laplace </a:t>
            </a:r>
            <a:r>
              <a:rPr lang="fr-FR" b="0" i="0" dirty="0" err="1">
                <a:solidFill>
                  <a:srgbClr val="271A38"/>
                </a:solidFill>
                <a:effectLst/>
                <a:latin typeface="Inter"/>
              </a:rPr>
              <a:t>Immo</a:t>
            </a:r>
            <a:r>
              <a:rPr lang="fr-FR" b="0" i="0" dirty="0">
                <a:solidFill>
                  <a:srgbClr val="271A38"/>
                </a:solidFill>
                <a:effectLst/>
                <a:latin typeface="Inter"/>
              </a:rPr>
              <a:t>, un réseau national d’agences immobilière</a:t>
            </a:r>
          </a:p>
          <a:p>
            <a:pPr marL="285750" indent="-285750">
              <a:buFont typeface="Arial" panose="020B0604020202020204" pitchFamily="34" charset="0"/>
              <a:buChar char="•"/>
            </a:pPr>
            <a:r>
              <a:rPr lang="fr-FR" b="0" i="0" dirty="0">
                <a:solidFill>
                  <a:srgbClr val="271A38"/>
                </a:solidFill>
                <a:effectLst/>
                <a:latin typeface="Inter"/>
              </a:rPr>
              <a:t>créer un modèle pour mieux prévoir le prix de vente des biens immobiliers.</a:t>
            </a:r>
          </a:p>
          <a:p>
            <a:pPr marL="285750" indent="-285750">
              <a:buFont typeface="Arial" panose="020B0604020202020204" pitchFamily="34" charset="0"/>
              <a:buChar char="•"/>
            </a:pPr>
            <a:r>
              <a:rPr lang="fr-FR" b="0" i="0" dirty="0">
                <a:solidFill>
                  <a:srgbClr val="271A38"/>
                </a:solidFill>
                <a:effectLst/>
                <a:latin typeface="Inter"/>
              </a:rPr>
              <a:t>base de données permettant de collecter les transactions immobilières et foncières en France</a:t>
            </a:r>
          </a:p>
          <a:p>
            <a:pPr marL="285750" indent="-285750">
              <a:buFont typeface="Arial" panose="020B0604020202020204" pitchFamily="34" charset="0"/>
              <a:buChar char="•"/>
            </a:pPr>
            <a:r>
              <a:rPr lang="fr-FR" b="0" i="0" dirty="0">
                <a:solidFill>
                  <a:srgbClr val="271A38"/>
                </a:solidFill>
                <a:effectLst/>
                <a:latin typeface="Inter"/>
              </a:rPr>
              <a:t>analyser le marché et aider les différentes agences régionales à mieux accompagner leurs clients</a:t>
            </a:r>
            <a:endParaRPr lang="fr-FR" dirty="0"/>
          </a:p>
          <a:p>
            <a:endParaRPr lang="fr-FR" dirty="0"/>
          </a:p>
        </p:txBody>
      </p:sp>
      <p:sp>
        <p:nvSpPr>
          <p:cNvPr id="4" name="Espace réservé du numéro de diapositive 3">
            <a:extLst>
              <a:ext uri="{FF2B5EF4-FFF2-40B4-BE49-F238E27FC236}">
                <a16:creationId xmlns:a16="http://schemas.microsoft.com/office/drawing/2014/main" id="{005FFEA9-EAB6-9CB5-278F-2D34CF5F62DD}"/>
              </a:ext>
            </a:extLst>
          </p:cNvPr>
          <p:cNvSpPr>
            <a:spLocks noGrp="1"/>
          </p:cNvSpPr>
          <p:nvPr>
            <p:ph type="sldNum" sz="quarter" idx="5"/>
          </p:nvPr>
        </p:nvSpPr>
        <p:spPr/>
        <p:txBody>
          <a:bodyPr/>
          <a:lstStyle/>
          <a:p>
            <a:pPr rtl="0"/>
            <a:fld id="{841221E5-7225-48EB-A4EE-420E7BFCF705}" type="slidenum">
              <a:rPr lang="fr-FR" noProof="0" smtClean="0"/>
              <a:pPr rtl="0"/>
              <a:t>36</a:t>
            </a:fld>
            <a:endParaRPr lang="fr-FR" noProof="0"/>
          </a:p>
        </p:txBody>
      </p:sp>
    </p:spTree>
    <p:extLst>
      <p:ext uri="{BB962C8B-B14F-4D97-AF65-F5344CB8AC3E}">
        <p14:creationId xmlns:p14="http://schemas.microsoft.com/office/powerpoint/2010/main" val="341312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2FBBE-1522-D5F4-FF2F-1CEC62CD61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76F192F-8F61-3FE2-2994-E68BBBF7A41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CF57103-9EBB-650E-0975-779585A80C53}"/>
              </a:ext>
            </a:extLst>
          </p:cNvPr>
          <p:cNvSpPr>
            <a:spLocks noGrp="1"/>
          </p:cNvSpPr>
          <p:nvPr>
            <p:ph type="body" idx="1"/>
          </p:nvPr>
        </p:nvSpPr>
        <p:spPr/>
        <p:txBody>
          <a:bodyPr/>
          <a:lstStyle/>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--CREATION D'UNE VUE GLOBALE (environ 34000 lignes aussi raisonnable que la table Vente ou Bien)</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--DROP VIEW VUE_GLOBALE;</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CREATE VIEW VUE_GLOBALE AS</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SELECT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V.Id_vente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V.Date_vente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V.Valeur</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		B.*,</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Co.Nom_commune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Co.Code_commune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Co.Population_totale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D.*,</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R.Nom_region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R.Code_region</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FROM Vente V</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INNER JOIN Bien B ON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V.Id_bien</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B.Id_bien</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INNER JOIN Commune Co ON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B.Id_codedep_codecommune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Co.Id_codedep_codecommune</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INNER JOIN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Departement</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 ON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Co.Id_departement</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D.Id_departement</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INNER JOIN Region R 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D.Id_region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R.Id_region</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SELECT * FROM VUE_GLOBALE ;</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--RESULTAT 34146 donc toutes les ventes ont un bien, </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--tous les biens ont un commune, les communes des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departements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les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departements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des régions</a:t>
            </a:r>
          </a:p>
          <a:p>
            <a:pPr>
              <a:lnSpc>
                <a:spcPct val="107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--vu que les clés étrangères ont été indiquées comme NON NULL c'est attendu !!</a:t>
            </a:r>
          </a:p>
          <a:p>
            <a:endParaRPr lang="fr-FR" dirty="0"/>
          </a:p>
        </p:txBody>
      </p:sp>
      <p:sp>
        <p:nvSpPr>
          <p:cNvPr id="4" name="Espace réservé du numéro de diapositive 3">
            <a:extLst>
              <a:ext uri="{FF2B5EF4-FFF2-40B4-BE49-F238E27FC236}">
                <a16:creationId xmlns:a16="http://schemas.microsoft.com/office/drawing/2014/main" id="{5C7DFF06-7034-5480-E455-4EA21BCBD389}"/>
              </a:ext>
            </a:extLst>
          </p:cNvPr>
          <p:cNvSpPr>
            <a:spLocks noGrp="1"/>
          </p:cNvSpPr>
          <p:nvPr>
            <p:ph type="sldNum" sz="quarter" idx="5"/>
          </p:nvPr>
        </p:nvSpPr>
        <p:spPr/>
        <p:txBody>
          <a:bodyPr/>
          <a:lstStyle/>
          <a:p>
            <a:pPr rtl="0"/>
            <a:fld id="{841221E5-7225-48EB-A4EE-420E7BFCF705}" type="slidenum">
              <a:rPr lang="fr-FR" noProof="0" smtClean="0"/>
              <a:pPr rtl="0"/>
              <a:t>37</a:t>
            </a:fld>
            <a:endParaRPr lang="fr-FR" noProof="0"/>
          </a:p>
        </p:txBody>
      </p:sp>
    </p:spTree>
    <p:extLst>
      <p:ext uri="{BB962C8B-B14F-4D97-AF65-F5344CB8AC3E}">
        <p14:creationId xmlns:p14="http://schemas.microsoft.com/office/powerpoint/2010/main" val="3406312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672C1-81D2-6022-5B95-639E43D516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F0FA438-C95A-E944-96F2-8F2B7397E62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0DED517-3564-F291-B738-4A44AA84293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13103D6-B68D-8921-B733-98B22FE2386A}"/>
              </a:ext>
            </a:extLst>
          </p:cNvPr>
          <p:cNvSpPr>
            <a:spLocks noGrp="1"/>
          </p:cNvSpPr>
          <p:nvPr>
            <p:ph type="sldNum" sz="quarter" idx="5"/>
          </p:nvPr>
        </p:nvSpPr>
        <p:spPr/>
        <p:txBody>
          <a:bodyPr/>
          <a:lstStyle/>
          <a:p>
            <a:pPr rtl="0"/>
            <a:fld id="{841221E5-7225-48EB-A4EE-420E7BFCF705}" type="slidenum">
              <a:rPr lang="fr-FR" noProof="0" smtClean="0"/>
              <a:pPr rtl="0"/>
              <a:t>38</a:t>
            </a:fld>
            <a:endParaRPr lang="fr-FR" noProof="0"/>
          </a:p>
        </p:txBody>
      </p:sp>
    </p:spTree>
    <p:extLst>
      <p:ext uri="{BB962C8B-B14F-4D97-AF65-F5344CB8AC3E}">
        <p14:creationId xmlns:p14="http://schemas.microsoft.com/office/powerpoint/2010/main" val="179066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26BB-6ECA-7D98-0932-37BEE0C893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74753A5-6D82-29B7-7E5A-D17E345D3B2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4C86384-8491-3306-25C3-6C7A6F1A5AC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DA95EC9-BF2C-57D8-9559-79BF0E5F7C85}"/>
              </a:ext>
            </a:extLst>
          </p:cNvPr>
          <p:cNvSpPr>
            <a:spLocks noGrp="1"/>
          </p:cNvSpPr>
          <p:nvPr>
            <p:ph type="sldNum" sz="quarter" idx="5"/>
          </p:nvPr>
        </p:nvSpPr>
        <p:spPr/>
        <p:txBody>
          <a:bodyPr/>
          <a:lstStyle/>
          <a:p>
            <a:pPr rtl="0"/>
            <a:fld id="{841221E5-7225-48EB-A4EE-420E7BFCF705}" type="slidenum">
              <a:rPr lang="fr-FR" noProof="0" smtClean="0"/>
              <a:pPr rtl="0"/>
              <a:t>39</a:t>
            </a:fld>
            <a:endParaRPr lang="fr-FR" noProof="0"/>
          </a:p>
        </p:txBody>
      </p:sp>
    </p:spTree>
    <p:extLst>
      <p:ext uri="{BB962C8B-B14F-4D97-AF65-F5344CB8AC3E}">
        <p14:creationId xmlns:p14="http://schemas.microsoft.com/office/powerpoint/2010/main" val="2659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9AF5-2165-69E6-E4D7-121A9A0464A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00BBC99-ABBE-86F4-7849-1D5EDE77CA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3D98653-0AB0-4DA7-B1CA-2A30ABB6CA5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C011120-4DD8-42B5-019E-538D532468B9}"/>
              </a:ext>
            </a:extLst>
          </p:cNvPr>
          <p:cNvSpPr>
            <a:spLocks noGrp="1"/>
          </p:cNvSpPr>
          <p:nvPr>
            <p:ph type="sldNum" sz="quarter" idx="5"/>
          </p:nvPr>
        </p:nvSpPr>
        <p:spPr/>
        <p:txBody>
          <a:bodyPr/>
          <a:lstStyle/>
          <a:p>
            <a:pPr rtl="0"/>
            <a:fld id="{841221E5-7225-48EB-A4EE-420E7BFCF705}" type="slidenum">
              <a:rPr lang="fr-FR" noProof="0" smtClean="0"/>
              <a:pPr rtl="0"/>
              <a:t>40</a:t>
            </a:fld>
            <a:endParaRPr lang="fr-FR" noProof="0"/>
          </a:p>
        </p:txBody>
      </p:sp>
    </p:spTree>
    <p:extLst>
      <p:ext uri="{BB962C8B-B14F-4D97-AF65-F5344CB8AC3E}">
        <p14:creationId xmlns:p14="http://schemas.microsoft.com/office/powerpoint/2010/main" val="874491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1E02-073B-CB48-DFA6-FF9C5235A6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67EAA8-18D7-9538-B311-1422B76FCA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A35100-C329-BDA5-0F0D-BB548BFC595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B53A7D9-B2F5-20D6-C3E1-3DF35B788CFD}"/>
              </a:ext>
            </a:extLst>
          </p:cNvPr>
          <p:cNvSpPr>
            <a:spLocks noGrp="1"/>
          </p:cNvSpPr>
          <p:nvPr>
            <p:ph type="sldNum" sz="quarter" idx="5"/>
          </p:nvPr>
        </p:nvSpPr>
        <p:spPr/>
        <p:txBody>
          <a:bodyPr/>
          <a:lstStyle/>
          <a:p>
            <a:pPr rtl="0"/>
            <a:fld id="{841221E5-7225-48EB-A4EE-420E7BFCF705}" type="slidenum">
              <a:rPr lang="fr-FR" noProof="0" smtClean="0"/>
              <a:pPr rtl="0"/>
              <a:t>41</a:t>
            </a:fld>
            <a:endParaRPr lang="fr-FR" noProof="0"/>
          </a:p>
        </p:txBody>
      </p:sp>
    </p:spTree>
    <p:extLst>
      <p:ext uri="{BB962C8B-B14F-4D97-AF65-F5344CB8AC3E}">
        <p14:creationId xmlns:p14="http://schemas.microsoft.com/office/powerpoint/2010/main" val="2664052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C47E4-CA5E-C52C-C7E7-5FF655FDDB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AFED5DC-3747-0249-FA22-BA5EE4BC4F8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D47950-F807-457F-4D46-8B4575BCF038}"/>
              </a:ext>
            </a:extLst>
          </p:cNvPr>
          <p:cNvSpPr>
            <a:spLocks noGrp="1"/>
          </p:cNvSpPr>
          <p:nvPr>
            <p:ph type="body" idx="1"/>
          </p:nvPr>
        </p:nvSpPr>
        <p:spPr/>
        <p:txBody>
          <a:bodyPr/>
          <a:lstStyle/>
          <a:p>
            <a:r>
              <a:rPr lang="fr-FR" dirty="0"/>
              <a:t>--AUTRE POSSIBILITE MAIS RESULTAT DIFFERENT : </a:t>
            </a:r>
          </a:p>
          <a:p>
            <a:r>
              <a:rPr lang="fr-FR" dirty="0"/>
              <a:t>--faire d'abord une moyenne des Prix/m2 par bien, puis faire une moyenne des Prix/m2 des biens :</a:t>
            </a:r>
          </a:p>
          <a:p>
            <a:r>
              <a:rPr lang="fr-FR" dirty="0"/>
              <a:t>--DROP VIEW VUE_GLOBALE_Prix_m2;</a:t>
            </a:r>
          </a:p>
          <a:p>
            <a:r>
              <a:rPr lang="fr-FR" dirty="0"/>
              <a:t>--CREATION de VUE_GLOBALE_Prix_m2</a:t>
            </a:r>
          </a:p>
          <a:p>
            <a:r>
              <a:rPr lang="fr-FR" dirty="0"/>
              <a:t>CREATE VIEW VUE_GLOBALE_Prix_m2 AS</a:t>
            </a:r>
          </a:p>
          <a:p>
            <a:r>
              <a:rPr lang="fr-FR" dirty="0"/>
              <a:t>SELECT 	*,</a:t>
            </a:r>
          </a:p>
          <a:p>
            <a:r>
              <a:rPr lang="fr-FR" dirty="0"/>
              <a:t>	ROUND((Valeur/</a:t>
            </a:r>
            <a:r>
              <a:rPr lang="fr-FR" dirty="0" err="1"/>
              <a:t>Surface_reelle</a:t>
            </a:r>
            <a:r>
              <a:rPr lang="fr-FR" dirty="0"/>
              <a:t>),2) AS Prix_m2_surface_reelle ,</a:t>
            </a:r>
          </a:p>
          <a:p>
            <a:r>
              <a:rPr lang="fr-FR" dirty="0"/>
              <a:t>	ROUND((Valeur/</a:t>
            </a:r>
            <a:r>
              <a:rPr lang="fr-FR" dirty="0" err="1"/>
              <a:t>Surface_carrez</a:t>
            </a:r>
            <a:r>
              <a:rPr lang="fr-FR" dirty="0"/>
              <a:t>),2) AS Prix_m2_surface_carrez</a:t>
            </a:r>
          </a:p>
          <a:p>
            <a:endParaRPr lang="fr-FR" dirty="0"/>
          </a:p>
          <a:p>
            <a:r>
              <a:rPr lang="fr-FR" dirty="0"/>
              <a:t>FROM VUE_GLOBALE;</a:t>
            </a:r>
          </a:p>
          <a:p>
            <a:endParaRPr lang="fr-FR" dirty="0"/>
          </a:p>
          <a:p>
            <a:r>
              <a:rPr lang="fr-FR" dirty="0"/>
              <a:t>SELECT 	</a:t>
            </a:r>
            <a:r>
              <a:rPr lang="fr-FR" dirty="0" err="1"/>
              <a:t>Id_vente</a:t>
            </a:r>
            <a:r>
              <a:rPr lang="fr-FR" dirty="0"/>
              <a:t>,</a:t>
            </a:r>
          </a:p>
          <a:p>
            <a:r>
              <a:rPr lang="fr-FR" dirty="0"/>
              <a:t>	Prix_m2_surface_reelle,</a:t>
            </a:r>
          </a:p>
          <a:p>
            <a:r>
              <a:rPr lang="fr-FR" dirty="0"/>
              <a:t>	Prix_m2_surface_carrez</a:t>
            </a:r>
          </a:p>
          <a:p>
            <a:endParaRPr lang="fr-FR" dirty="0"/>
          </a:p>
          <a:p>
            <a:r>
              <a:rPr lang="fr-FR" dirty="0"/>
              <a:t>FROM VUE_GLOBALE_Prix_m2;</a:t>
            </a:r>
          </a:p>
          <a:p>
            <a:pPr marL="0" indent="0">
              <a:buFont typeface="Wingdings" panose="05000000000000000000" pitchFamily="2" charset="2"/>
              <a:buNone/>
            </a:pPr>
            <a:r>
              <a:rPr lang="fr-FR" dirty="0"/>
              <a:t>-- --&gt;Résultats 34146 lignes =&gt;OK!</a:t>
            </a:r>
          </a:p>
          <a:p>
            <a:pPr marL="0" indent="0">
              <a:buFont typeface="Wingdings" panose="05000000000000000000" pitchFamily="2" charset="2"/>
              <a:buNone/>
            </a:pPr>
            <a:r>
              <a:rPr lang="fr-FR" dirty="0"/>
              <a:t>--Pour la suite on fait le choix de faire peser chaque bien à poids équivalent (et non chaque mètre carré à poids équivalent)</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a:t>--REQUETE 4 Version 4bis :  Liste des 10 départements où le prix du mètre carré est le plus élevé.</a:t>
            </a:r>
          </a:p>
          <a:p>
            <a:pPr marL="0" indent="0">
              <a:buFont typeface="Wingdings" panose="05000000000000000000" pitchFamily="2" charset="2"/>
              <a:buNone/>
            </a:pPr>
            <a:r>
              <a:rPr lang="fr-FR" dirty="0"/>
              <a:t>SELECT 	</a:t>
            </a:r>
            <a:r>
              <a:rPr lang="fr-FR" dirty="0" err="1"/>
              <a:t>nom_departement</a:t>
            </a:r>
            <a:r>
              <a:rPr lang="fr-FR" dirty="0"/>
              <a:t> AS "Département",</a:t>
            </a:r>
          </a:p>
          <a:p>
            <a:pPr marL="0" indent="0">
              <a:buFont typeface="Wingdings" panose="05000000000000000000" pitchFamily="2" charset="2"/>
              <a:buNone/>
            </a:pPr>
            <a:r>
              <a:rPr lang="fr-FR" dirty="0"/>
              <a:t>	ROUND(AVG(Prix_m2_surface_reelle),2) AS "Prix moyen du m2 -S. réelle",</a:t>
            </a:r>
          </a:p>
          <a:p>
            <a:pPr marL="0" indent="0">
              <a:buFont typeface="Wingdings" panose="05000000000000000000" pitchFamily="2" charset="2"/>
              <a:buNone/>
            </a:pPr>
            <a:r>
              <a:rPr lang="fr-FR" dirty="0"/>
              <a:t>	ROUND(AVG(Prix_m2_surface_carrez),2) AS "Prix moyen du m2 -S. carrez« </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a:t>FROM VUE_GLOBALE_Prix_m2</a:t>
            </a:r>
          </a:p>
          <a:p>
            <a:pPr marL="0" indent="0">
              <a:buFont typeface="Wingdings" panose="05000000000000000000" pitchFamily="2" charset="2"/>
              <a:buNone/>
            </a:pPr>
            <a:r>
              <a:rPr lang="fr-FR" dirty="0"/>
              <a:t>GROUP BY </a:t>
            </a:r>
            <a:r>
              <a:rPr lang="fr-FR" dirty="0" err="1"/>
              <a:t>nom_departement</a:t>
            </a:r>
            <a:endParaRPr lang="fr-FR" dirty="0"/>
          </a:p>
          <a:p>
            <a:pPr marL="0" indent="0">
              <a:buFont typeface="Wingdings" panose="05000000000000000000" pitchFamily="2" charset="2"/>
              <a:buNone/>
            </a:pPr>
            <a:r>
              <a:rPr lang="fr-FR" dirty="0"/>
              <a:t>ORDER BY "Prix moyen du m2 -S. réelle" DESC</a:t>
            </a:r>
          </a:p>
          <a:p>
            <a:pPr marL="0" indent="0">
              <a:buFont typeface="Wingdings" panose="05000000000000000000" pitchFamily="2" charset="2"/>
              <a:buNone/>
            </a:pPr>
            <a:r>
              <a:rPr lang="fr-FR" dirty="0"/>
              <a:t>LIMIT 10;</a:t>
            </a:r>
          </a:p>
        </p:txBody>
      </p:sp>
      <p:sp>
        <p:nvSpPr>
          <p:cNvPr id="4" name="Espace réservé du numéro de diapositive 3">
            <a:extLst>
              <a:ext uri="{FF2B5EF4-FFF2-40B4-BE49-F238E27FC236}">
                <a16:creationId xmlns:a16="http://schemas.microsoft.com/office/drawing/2014/main" id="{E526DC30-E602-C1FB-2782-8D0C3009E849}"/>
              </a:ext>
            </a:extLst>
          </p:cNvPr>
          <p:cNvSpPr>
            <a:spLocks noGrp="1"/>
          </p:cNvSpPr>
          <p:nvPr>
            <p:ph type="sldNum" sz="quarter" idx="5"/>
          </p:nvPr>
        </p:nvSpPr>
        <p:spPr/>
        <p:txBody>
          <a:bodyPr/>
          <a:lstStyle/>
          <a:p>
            <a:pPr rtl="0"/>
            <a:fld id="{841221E5-7225-48EB-A4EE-420E7BFCF705}" type="slidenum">
              <a:rPr lang="fr-FR" noProof="0" smtClean="0"/>
              <a:pPr rtl="0"/>
              <a:t>42</a:t>
            </a:fld>
            <a:endParaRPr lang="fr-FR" noProof="0"/>
          </a:p>
        </p:txBody>
      </p:sp>
    </p:spTree>
    <p:extLst>
      <p:ext uri="{BB962C8B-B14F-4D97-AF65-F5344CB8AC3E}">
        <p14:creationId xmlns:p14="http://schemas.microsoft.com/office/powerpoint/2010/main" val="2195224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F4125-D71B-65B2-DD10-B2DA30882D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B569ECF-E8CE-FCED-1DE8-D4A464D503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8CE3894-A42C-3BDD-ED01-BAAE7C0B3A0C}"/>
              </a:ext>
            </a:extLst>
          </p:cNvPr>
          <p:cNvSpPr>
            <a:spLocks noGrp="1"/>
          </p:cNvSpPr>
          <p:nvPr>
            <p:ph type="body" idx="1"/>
          </p:nvPr>
        </p:nvSpPr>
        <p:spPr/>
        <p:txBody>
          <a:bodyPr/>
          <a:lstStyle/>
          <a:p>
            <a:r>
              <a:rPr lang="fr-FR" dirty="0"/>
              <a:t>REMARQUE sur les résultats obtenus VS attendus :</a:t>
            </a:r>
          </a:p>
          <a:p>
            <a:r>
              <a:rPr lang="fr-FR" dirty="0"/>
              <a:t>-la Haute Savoie pourrait être plus haute : si on regardait la </a:t>
            </a:r>
            <a:r>
              <a:rPr lang="fr-FR" dirty="0" err="1"/>
              <a:t>S.Carrez</a:t>
            </a:r>
            <a:br>
              <a:rPr lang="fr-FR" dirty="0"/>
            </a:br>
            <a:r>
              <a:rPr lang="fr-FR" dirty="0"/>
              <a:t>-les Alpes maritimes pourraient être plus basse si on n’avait pas retiré le nan.</a:t>
            </a:r>
            <a:br>
              <a:rPr lang="fr-FR" dirty="0"/>
            </a:br>
            <a:r>
              <a:rPr lang="fr-FR" dirty="0"/>
              <a:t>Et la Haute </a:t>
            </a:r>
            <a:r>
              <a:rPr lang="fr-FR" dirty="0" err="1"/>
              <a:t>savoie</a:t>
            </a:r>
            <a:r>
              <a:rPr lang="fr-FR" dirty="0"/>
              <a:t> serait 2 rangs plus haut.</a:t>
            </a:r>
          </a:p>
          <a:p>
            <a:endParaRPr lang="fr-FR" dirty="0"/>
          </a:p>
          <a:p>
            <a:endParaRPr lang="fr-FR" dirty="0"/>
          </a:p>
          <a:p>
            <a:endParaRPr lang="fr-FR" dirty="0"/>
          </a:p>
          <a:p>
            <a:r>
              <a:rPr lang="fr-FR" dirty="0"/>
              <a:t>--AUTRE POSSIBILITE MAIS RESULTAT DIFFERENT : </a:t>
            </a:r>
          </a:p>
          <a:p>
            <a:r>
              <a:rPr lang="fr-FR" dirty="0"/>
              <a:t>--faire d'abord une moyenne des Prix/m2 par bien, puis faire une moyenne des Prix/m2 des biens :</a:t>
            </a:r>
          </a:p>
          <a:p>
            <a:r>
              <a:rPr lang="fr-FR" dirty="0"/>
              <a:t>--DROP VIEW VUE_GLOBALE_Prix_m2;</a:t>
            </a:r>
          </a:p>
          <a:p>
            <a:r>
              <a:rPr lang="fr-FR" dirty="0"/>
              <a:t>--CREATION de VUE_GLOBALE_Prix_m2</a:t>
            </a:r>
          </a:p>
          <a:p>
            <a:r>
              <a:rPr lang="fr-FR" dirty="0"/>
              <a:t>CREATE VIEW VUE_GLOBALE_Prix_m2 AS</a:t>
            </a:r>
          </a:p>
          <a:p>
            <a:r>
              <a:rPr lang="fr-FR" dirty="0"/>
              <a:t>SELECT 	*,</a:t>
            </a:r>
          </a:p>
          <a:p>
            <a:r>
              <a:rPr lang="fr-FR" dirty="0"/>
              <a:t>	ROUND((Valeur/</a:t>
            </a:r>
            <a:r>
              <a:rPr lang="fr-FR" dirty="0" err="1"/>
              <a:t>Surface_reelle</a:t>
            </a:r>
            <a:r>
              <a:rPr lang="fr-FR" dirty="0"/>
              <a:t>),2) AS Prix_m2_surface_reelle ,</a:t>
            </a:r>
          </a:p>
          <a:p>
            <a:r>
              <a:rPr lang="fr-FR" dirty="0"/>
              <a:t>	ROUND((Valeur/</a:t>
            </a:r>
            <a:r>
              <a:rPr lang="fr-FR" dirty="0" err="1"/>
              <a:t>Surface_carrez</a:t>
            </a:r>
            <a:r>
              <a:rPr lang="fr-FR" dirty="0"/>
              <a:t>),2) AS Prix_m2_surface_carrez</a:t>
            </a:r>
          </a:p>
          <a:p>
            <a:endParaRPr lang="fr-FR" dirty="0"/>
          </a:p>
          <a:p>
            <a:r>
              <a:rPr lang="fr-FR" dirty="0"/>
              <a:t>FROM VUE_GLOBALE;</a:t>
            </a:r>
          </a:p>
          <a:p>
            <a:endParaRPr lang="fr-FR" dirty="0"/>
          </a:p>
          <a:p>
            <a:r>
              <a:rPr lang="fr-FR" dirty="0"/>
              <a:t>SELECT 	</a:t>
            </a:r>
            <a:r>
              <a:rPr lang="fr-FR" dirty="0" err="1"/>
              <a:t>Id_vente</a:t>
            </a:r>
            <a:r>
              <a:rPr lang="fr-FR" dirty="0"/>
              <a:t>,</a:t>
            </a:r>
          </a:p>
          <a:p>
            <a:r>
              <a:rPr lang="fr-FR" dirty="0"/>
              <a:t>	Prix_m2_surface_reelle,</a:t>
            </a:r>
          </a:p>
          <a:p>
            <a:r>
              <a:rPr lang="fr-FR" dirty="0"/>
              <a:t>	Prix_m2_surface_carrez</a:t>
            </a:r>
          </a:p>
          <a:p>
            <a:endParaRPr lang="fr-FR" dirty="0"/>
          </a:p>
          <a:p>
            <a:r>
              <a:rPr lang="fr-FR" dirty="0"/>
              <a:t>FROM VUE_GLOBALE_Prix_m2;</a:t>
            </a:r>
          </a:p>
          <a:p>
            <a:pPr marL="0" indent="0">
              <a:buFont typeface="Wingdings" panose="05000000000000000000" pitchFamily="2" charset="2"/>
              <a:buNone/>
            </a:pPr>
            <a:r>
              <a:rPr lang="fr-FR" dirty="0"/>
              <a:t>-- --&gt;Résultats 34146 lignes =&gt;OK!</a:t>
            </a:r>
          </a:p>
          <a:p>
            <a:pPr marL="0" indent="0">
              <a:buFont typeface="Wingdings" panose="05000000000000000000" pitchFamily="2" charset="2"/>
              <a:buNone/>
            </a:pPr>
            <a:r>
              <a:rPr lang="fr-FR" dirty="0"/>
              <a:t>--Pour la suite on fait le choix de faire peser chaque bien à poids équivalent (et non chaque mètre carré à poids équivalent)</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a:t>--REQUETE 4 Version 4bis :  Liste des 10 départements où le prix du mètre carré est le plus élevé.</a:t>
            </a:r>
          </a:p>
          <a:p>
            <a:pPr marL="0" indent="0">
              <a:buFont typeface="Wingdings" panose="05000000000000000000" pitchFamily="2" charset="2"/>
              <a:buNone/>
            </a:pPr>
            <a:r>
              <a:rPr lang="fr-FR" dirty="0"/>
              <a:t>SELECT 	</a:t>
            </a:r>
            <a:r>
              <a:rPr lang="fr-FR" dirty="0" err="1"/>
              <a:t>nom_departement</a:t>
            </a:r>
            <a:r>
              <a:rPr lang="fr-FR" dirty="0"/>
              <a:t> AS "Département",</a:t>
            </a:r>
          </a:p>
          <a:p>
            <a:pPr marL="0" indent="0">
              <a:buFont typeface="Wingdings" panose="05000000000000000000" pitchFamily="2" charset="2"/>
              <a:buNone/>
            </a:pPr>
            <a:r>
              <a:rPr lang="fr-FR" dirty="0"/>
              <a:t>	ROUND(AVG(Prix_m2_surface_reelle),2) AS "Prix moyen du m2 -S. réelle",</a:t>
            </a:r>
          </a:p>
          <a:p>
            <a:pPr marL="0" indent="0">
              <a:buFont typeface="Wingdings" panose="05000000000000000000" pitchFamily="2" charset="2"/>
              <a:buNone/>
            </a:pPr>
            <a:r>
              <a:rPr lang="fr-FR" dirty="0"/>
              <a:t>	ROUND(AVG(Prix_m2_surface_carrez),2) AS "Prix moyen du m2 -S. carrez« </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a:t>FROM VUE_GLOBALE_Prix_m2</a:t>
            </a:r>
          </a:p>
          <a:p>
            <a:pPr marL="0" indent="0">
              <a:buFont typeface="Wingdings" panose="05000000000000000000" pitchFamily="2" charset="2"/>
              <a:buNone/>
            </a:pPr>
            <a:r>
              <a:rPr lang="fr-FR" dirty="0"/>
              <a:t>GROUP BY </a:t>
            </a:r>
            <a:r>
              <a:rPr lang="fr-FR" dirty="0" err="1"/>
              <a:t>nom_departement</a:t>
            </a:r>
            <a:endParaRPr lang="fr-FR" dirty="0"/>
          </a:p>
          <a:p>
            <a:pPr marL="0" indent="0">
              <a:buFont typeface="Wingdings" panose="05000000000000000000" pitchFamily="2" charset="2"/>
              <a:buNone/>
            </a:pPr>
            <a:r>
              <a:rPr lang="fr-FR" dirty="0"/>
              <a:t>ORDER BY "Prix moyen du m2 -S. réelle" DESC</a:t>
            </a:r>
          </a:p>
          <a:p>
            <a:pPr marL="0" indent="0">
              <a:buFont typeface="Wingdings" panose="05000000000000000000" pitchFamily="2" charset="2"/>
              <a:buNone/>
            </a:pPr>
            <a:r>
              <a:rPr lang="fr-FR" dirty="0"/>
              <a:t>LIMIT 10;</a:t>
            </a:r>
          </a:p>
        </p:txBody>
      </p:sp>
      <p:sp>
        <p:nvSpPr>
          <p:cNvPr id="4" name="Espace réservé du numéro de diapositive 3">
            <a:extLst>
              <a:ext uri="{FF2B5EF4-FFF2-40B4-BE49-F238E27FC236}">
                <a16:creationId xmlns:a16="http://schemas.microsoft.com/office/drawing/2014/main" id="{5C4E27FD-A57F-67CB-4E20-F5E8AD72CC0A}"/>
              </a:ext>
            </a:extLst>
          </p:cNvPr>
          <p:cNvSpPr>
            <a:spLocks noGrp="1"/>
          </p:cNvSpPr>
          <p:nvPr>
            <p:ph type="sldNum" sz="quarter" idx="5"/>
          </p:nvPr>
        </p:nvSpPr>
        <p:spPr/>
        <p:txBody>
          <a:bodyPr/>
          <a:lstStyle/>
          <a:p>
            <a:pPr rtl="0"/>
            <a:fld id="{841221E5-7225-48EB-A4EE-420E7BFCF705}" type="slidenum">
              <a:rPr lang="fr-FR" noProof="0" smtClean="0"/>
              <a:pPr rtl="0"/>
              <a:t>43</a:t>
            </a:fld>
            <a:endParaRPr lang="fr-FR" noProof="0"/>
          </a:p>
        </p:txBody>
      </p:sp>
    </p:spTree>
    <p:extLst>
      <p:ext uri="{BB962C8B-B14F-4D97-AF65-F5344CB8AC3E}">
        <p14:creationId xmlns:p14="http://schemas.microsoft.com/office/powerpoint/2010/main" val="3090688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44D1-3B68-3C1D-F5E0-4DA2A347F6E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3D1BC2-2DB9-81E1-0B7C-3FEF10A6989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757F7D-182F-2CBB-50F0-80871C951D00}"/>
              </a:ext>
            </a:extLst>
          </p:cNvPr>
          <p:cNvSpPr>
            <a:spLocks noGrp="1"/>
          </p:cNvSpPr>
          <p:nvPr>
            <p:ph type="body" idx="1"/>
          </p:nvPr>
        </p:nvSpPr>
        <p:spPr/>
        <p:txBody>
          <a:bodyPr/>
          <a:lstStyle/>
          <a:p>
            <a:r>
              <a:rPr lang="fr-FR" dirty="0"/>
              <a:t>CHOIX de la comparaison sur les Surfaces réelles pour les maisons,</a:t>
            </a:r>
          </a:p>
        </p:txBody>
      </p:sp>
      <p:sp>
        <p:nvSpPr>
          <p:cNvPr id="4" name="Espace réservé du numéro de diapositive 3">
            <a:extLst>
              <a:ext uri="{FF2B5EF4-FFF2-40B4-BE49-F238E27FC236}">
                <a16:creationId xmlns:a16="http://schemas.microsoft.com/office/drawing/2014/main" id="{7BC87020-99C8-B599-9E94-4C88F8362421}"/>
              </a:ext>
            </a:extLst>
          </p:cNvPr>
          <p:cNvSpPr>
            <a:spLocks noGrp="1"/>
          </p:cNvSpPr>
          <p:nvPr>
            <p:ph type="sldNum" sz="quarter" idx="5"/>
          </p:nvPr>
        </p:nvSpPr>
        <p:spPr/>
        <p:txBody>
          <a:bodyPr/>
          <a:lstStyle/>
          <a:p>
            <a:pPr rtl="0"/>
            <a:fld id="{841221E5-7225-48EB-A4EE-420E7BFCF705}" type="slidenum">
              <a:rPr lang="fr-FR" noProof="0" smtClean="0"/>
              <a:pPr rtl="0"/>
              <a:t>44</a:t>
            </a:fld>
            <a:endParaRPr lang="fr-FR" noProof="0"/>
          </a:p>
        </p:txBody>
      </p:sp>
    </p:spTree>
    <p:extLst>
      <p:ext uri="{BB962C8B-B14F-4D97-AF65-F5344CB8AC3E}">
        <p14:creationId xmlns:p14="http://schemas.microsoft.com/office/powerpoint/2010/main" val="1575272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2C7C-B2E9-9F8D-B9C5-3F7EBBE6B9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AE4CA6-04C0-A9A0-CBEA-9D918CF4A8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2B8FC7-78FA-3ECC-320B-1925E16CB40C}"/>
              </a:ext>
            </a:extLst>
          </p:cNvPr>
          <p:cNvSpPr>
            <a:spLocks noGrp="1"/>
          </p:cNvSpPr>
          <p:nvPr>
            <p:ph type="body" idx="1"/>
          </p:nvPr>
        </p:nvSpPr>
        <p:spPr/>
        <p:txBody>
          <a:bodyPr/>
          <a:lstStyle/>
          <a:p>
            <a:pPr marL="285750" indent="-285750">
              <a:buFont typeface="Arial" panose="020B0604020202020204" pitchFamily="34" charset="0"/>
              <a:buChar char="•"/>
            </a:pPr>
            <a:r>
              <a:rPr lang="fr-FR" b="0" i="0">
                <a:solidFill>
                  <a:srgbClr val="271A38"/>
                </a:solidFill>
                <a:effectLst/>
                <a:latin typeface="Inter"/>
              </a:rPr>
              <a:t>Laplace Immo, un réseau national d’agences immobilière</a:t>
            </a:r>
          </a:p>
          <a:p>
            <a:pPr marL="285750" indent="-285750">
              <a:buFont typeface="Arial" panose="020B0604020202020204" pitchFamily="34" charset="0"/>
              <a:buChar char="•"/>
            </a:pPr>
            <a:r>
              <a:rPr lang="fr-FR" b="0" i="0">
                <a:solidFill>
                  <a:srgbClr val="271A38"/>
                </a:solidFill>
                <a:effectLst/>
                <a:latin typeface="Inter"/>
              </a:rPr>
              <a:t>créer un modèle pour mieux prévoir le prix de vente des biens immobiliers.</a:t>
            </a:r>
          </a:p>
          <a:p>
            <a:pPr marL="285750" indent="-285750">
              <a:buFont typeface="Arial" panose="020B0604020202020204" pitchFamily="34" charset="0"/>
              <a:buChar char="•"/>
            </a:pPr>
            <a:r>
              <a:rPr lang="fr-FR" b="0" i="0">
                <a:solidFill>
                  <a:srgbClr val="271A38"/>
                </a:solidFill>
                <a:effectLst/>
                <a:latin typeface="Inter"/>
              </a:rPr>
              <a:t>base de données permettant de collecter les transactions immobilières et foncières en France</a:t>
            </a:r>
          </a:p>
          <a:p>
            <a:pPr marL="285750" indent="-285750">
              <a:buFont typeface="Arial" panose="020B0604020202020204" pitchFamily="34" charset="0"/>
              <a:buChar char="•"/>
            </a:pPr>
            <a:r>
              <a:rPr lang="fr-FR" b="0" i="0">
                <a:solidFill>
                  <a:srgbClr val="271A38"/>
                </a:solidFill>
                <a:effectLst/>
                <a:latin typeface="Inter"/>
              </a:rPr>
              <a:t>analyser le marché et aider les différentes agences régionales à mieux accompagner leurs clients</a:t>
            </a:r>
            <a:endParaRPr lang="fr-FR"/>
          </a:p>
          <a:p>
            <a:endParaRPr lang="fr-FR" dirty="0"/>
          </a:p>
        </p:txBody>
      </p:sp>
      <p:sp>
        <p:nvSpPr>
          <p:cNvPr id="4" name="Espace réservé du numéro de diapositive 3">
            <a:extLst>
              <a:ext uri="{FF2B5EF4-FFF2-40B4-BE49-F238E27FC236}">
                <a16:creationId xmlns:a16="http://schemas.microsoft.com/office/drawing/2014/main" id="{0EE82243-27FC-2925-FC77-CDBA9325B441}"/>
              </a:ext>
            </a:extLst>
          </p:cNvPr>
          <p:cNvSpPr>
            <a:spLocks noGrp="1"/>
          </p:cNvSpPr>
          <p:nvPr>
            <p:ph type="sldNum" sz="quarter" idx="5"/>
          </p:nvPr>
        </p:nvSpPr>
        <p:spPr/>
        <p:txBody>
          <a:bodyPr/>
          <a:lstStyle/>
          <a:p>
            <a:pPr rtl="0"/>
            <a:fld id="{841221E5-7225-48EB-A4EE-420E7BFCF705}" type="slidenum">
              <a:rPr lang="fr-FR" noProof="0" smtClean="0"/>
              <a:pPr rtl="0"/>
              <a:t>14</a:t>
            </a:fld>
            <a:endParaRPr lang="fr-FR" noProof="0"/>
          </a:p>
        </p:txBody>
      </p:sp>
    </p:spTree>
    <p:extLst>
      <p:ext uri="{BB962C8B-B14F-4D97-AF65-F5344CB8AC3E}">
        <p14:creationId xmlns:p14="http://schemas.microsoft.com/office/powerpoint/2010/main" val="403348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35D5F-C33E-4C7A-E943-6B63E88B2F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AF1B06A-2407-8FC9-59A1-4FDCBC97892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B2B251D-ABED-4BF7-464D-CC633E6B515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124BA5B-F9C3-F311-C34D-5070DD6D07D2}"/>
              </a:ext>
            </a:extLst>
          </p:cNvPr>
          <p:cNvSpPr>
            <a:spLocks noGrp="1"/>
          </p:cNvSpPr>
          <p:nvPr>
            <p:ph type="sldNum" sz="quarter" idx="5"/>
          </p:nvPr>
        </p:nvSpPr>
        <p:spPr/>
        <p:txBody>
          <a:bodyPr/>
          <a:lstStyle/>
          <a:p>
            <a:pPr rtl="0"/>
            <a:fld id="{841221E5-7225-48EB-A4EE-420E7BFCF705}" type="slidenum">
              <a:rPr lang="fr-FR" noProof="0" smtClean="0"/>
              <a:pPr rtl="0"/>
              <a:t>45</a:t>
            </a:fld>
            <a:endParaRPr lang="fr-FR" noProof="0"/>
          </a:p>
        </p:txBody>
      </p:sp>
    </p:spTree>
    <p:extLst>
      <p:ext uri="{BB962C8B-B14F-4D97-AF65-F5344CB8AC3E}">
        <p14:creationId xmlns:p14="http://schemas.microsoft.com/office/powerpoint/2010/main" val="247035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5A04-10A4-4897-317A-6CE29FBE27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8B8B06-8CB2-1F8B-F225-9F360B01881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7BD2F88-A2C5-58DB-F464-082FBA05997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EE7A7BF-FC3B-A3FF-034A-9BAFF5852AA4}"/>
              </a:ext>
            </a:extLst>
          </p:cNvPr>
          <p:cNvSpPr>
            <a:spLocks noGrp="1"/>
          </p:cNvSpPr>
          <p:nvPr>
            <p:ph type="sldNum" sz="quarter" idx="5"/>
          </p:nvPr>
        </p:nvSpPr>
        <p:spPr/>
        <p:txBody>
          <a:bodyPr/>
          <a:lstStyle/>
          <a:p>
            <a:pPr rtl="0"/>
            <a:fld id="{841221E5-7225-48EB-A4EE-420E7BFCF705}" type="slidenum">
              <a:rPr lang="fr-FR" noProof="0" smtClean="0"/>
              <a:pPr rtl="0"/>
              <a:t>46</a:t>
            </a:fld>
            <a:endParaRPr lang="fr-FR" noProof="0"/>
          </a:p>
        </p:txBody>
      </p:sp>
    </p:spTree>
    <p:extLst>
      <p:ext uri="{BB962C8B-B14F-4D97-AF65-F5344CB8AC3E}">
        <p14:creationId xmlns:p14="http://schemas.microsoft.com/office/powerpoint/2010/main" val="2753498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BE1B7-3F1B-F516-075E-12A26EE9DA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358137-E93C-BAAC-E9A1-4A53F741951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6249D9-3400-E3CF-8D35-C4F886A5093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CF0EBB6-3F53-49BA-B50B-AF05CBA7C3F0}"/>
              </a:ext>
            </a:extLst>
          </p:cNvPr>
          <p:cNvSpPr>
            <a:spLocks noGrp="1"/>
          </p:cNvSpPr>
          <p:nvPr>
            <p:ph type="sldNum" sz="quarter" idx="5"/>
          </p:nvPr>
        </p:nvSpPr>
        <p:spPr/>
        <p:txBody>
          <a:bodyPr/>
          <a:lstStyle/>
          <a:p>
            <a:pPr rtl="0"/>
            <a:fld id="{841221E5-7225-48EB-A4EE-420E7BFCF705}" type="slidenum">
              <a:rPr lang="fr-FR" noProof="0" smtClean="0"/>
              <a:pPr rtl="0"/>
              <a:t>47</a:t>
            </a:fld>
            <a:endParaRPr lang="fr-FR" noProof="0"/>
          </a:p>
        </p:txBody>
      </p:sp>
    </p:spTree>
    <p:extLst>
      <p:ext uri="{BB962C8B-B14F-4D97-AF65-F5344CB8AC3E}">
        <p14:creationId xmlns:p14="http://schemas.microsoft.com/office/powerpoint/2010/main" val="2456541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D2A44-B6C8-5B1C-BADC-32021054548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AE7F524-61D8-91B3-8CFC-A4298692A1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D040F7-E218-E259-7968-335B304BFC4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247BF0F-6C75-3E43-928E-7F25DDD18914}"/>
              </a:ext>
            </a:extLst>
          </p:cNvPr>
          <p:cNvSpPr>
            <a:spLocks noGrp="1"/>
          </p:cNvSpPr>
          <p:nvPr>
            <p:ph type="sldNum" sz="quarter" idx="5"/>
          </p:nvPr>
        </p:nvSpPr>
        <p:spPr/>
        <p:txBody>
          <a:bodyPr/>
          <a:lstStyle/>
          <a:p>
            <a:pPr rtl="0"/>
            <a:fld id="{841221E5-7225-48EB-A4EE-420E7BFCF705}" type="slidenum">
              <a:rPr lang="fr-FR" noProof="0" smtClean="0"/>
              <a:pPr rtl="0"/>
              <a:t>48</a:t>
            </a:fld>
            <a:endParaRPr lang="fr-FR" noProof="0"/>
          </a:p>
        </p:txBody>
      </p:sp>
    </p:spTree>
    <p:extLst>
      <p:ext uri="{BB962C8B-B14F-4D97-AF65-F5344CB8AC3E}">
        <p14:creationId xmlns:p14="http://schemas.microsoft.com/office/powerpoint/2010/main" val="4149209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0918-7B41-5198-0CF8-730811CD0E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3D4EF2C-B818-F923-9F4E-CD425E85F09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B28F089-2625-629B-84F6-877F6064360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5FC2CDA-667F-9114-C7DB-2B28D82BDADF}"/>
              </a:ext>
            </a:extLst>
          </p:cNvPr>
          <p:cNvSpPr>
            <a:spLocks noGrp="1"/>
          </p:cNvSpPr>
          <p:nvPr>
            <p:ph type="sldNum" sz="quarter" idx="5"/>
          </p:nvPr>
        </p:nvSpPr>
        <p:spPr/>
        <p:txBody>
          <a:bodyPr/>
          <a:lstStyle/>
          <a:p>
            <a:pPr rtl="0"/>
            <a:fld id="{841221E5-7225-48EB-A4EE-420E7BFCF705}" type="slidenum">
              <a:rPr lang="fr-FR" noProof="0" smtClean="0"/>
              <a:pPr rtl="0"/>
              <a:t>49</a:t>
            </a:fld>
            <a:endParaRPr lang="fr-FR" noProof="0"/>
          </a:p>
        </p:txBody>
      </p:sp>
    </p:spTree>
    <p:extLst>
      <p:ext uri="{BB962C8B-B14F-4D97-AF65-F5344CB8AC3E}">
        <p14:creationId xmlns:p14="http://schemas.microsoft.com/office/powerpoint/2010/main" val="4131628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629EE-44F0-B9FD-A09F-EC56B76555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F76C93-DE73-807C-0B69-FC99BEA832A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0CF08A-85E9-728D-D586-50E8102B440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EBD7C3E-8312-F23E-0E35-0C2E38B26760}"/>
              </a:ext>
            </a:extLst>
          </p:cNvPr>
          <p:cNvSpPr>
            <a:spLocks noGrp="1"/>
          </p:cNvSpPr>
          <p:nvPr>
            <p:ph type="sldNum" sz="quarter" idx="5"/>
          </p:nvPr>
        </p:nvSpPr>
        <p:spPr/>
        <p:txBody>
          <a:bodyPr/>
          <a:lstStyle/>
          <a:p>
            <a:pPr rtl="0"/>
            <a:fld id="{841221E5-7225-48EB-A4EE-420E7BFCF705}" type="slidenum">
              <a:rPr lang="fr-FR" noProof="0" smtClean="0"/>
              <a:pPr rtl="0"/>
              <a:t>50</a:t>
            </a:fld>
            <a:endParaRPr lang="fr-FR" noProof="0"/>
          </a:p>
        </p:txBody>
      </p:sp>
    </p:spTree>
    <p:extLst>
      <p:ext uri="{BB962C8B-B14F-4D97-AF65-F5344CB8AC3E}">
        <p14:creationId xmlns:p14="http://schemas.microsoft.com/office/powerpoint/2010/main" val="3983543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2B3-89F1-FFB0-C812-C6A27D3DC2A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7937427-B506-DAF7-A0DD-69CF91F5E5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636E1E-5389-E130-AB34-7BB576B2946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3FAF846-B3E3-BCCE-D7E8-E62285E9B21D}"/>
              </a:ext>
            </a:extLst>
          </p:cNvPr>
          <p:cNvSpPr>
            <a:spLocks noGrp="1"/>
          </p:cNvSpPr>
          <p:nvPr>
            <p:ph type="sldNum" sz="quarter" idx="5"/>
          </p:nvPr>
        </p:nvSpPr>
        <p:spPr/>
        <p:txBody>
          <a:bodyPr/>
          <a:lstStyle/>
          <a:p>
            <a:pPr rtl="0"/>
            <a:fld id="{841221E5-7225-48EB-A4EE-420E7BFCF705}" type="slidenum">
              <a:rPr lang="fr-FR" noProof="0" smtClean="0"/>
              <a:pPr rtl="0"/>
              <a:t>51</a:t>
            </a:fld>
            <a:endParaRPr lang="fr-FR" noProof="0"/>
          </a:p>
        </p:txBody>
      </p:sp>
    </p:spTree>
    <p:extLst>
      <p:ext uri="{BB962C8B-B14F-4D97-AF65-F5344CB8AC3E}">
        <p14:creationId xmlns:p14="http://schemas.microsoft.com/office/powerpoint/2010/main" val="2375225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265A4-34AC-9CF9-CA3D-3FAEE23BA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D645C5C-3051-94B5-94B3-14B641AC6B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ACD152-8568-4F2D-7C2D-2C5B97432D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1101580-25AE-5A65-7A5A-2079A678B627}"/>
              </a:ext>
            </a:extLst>
          </p:cNvPr>
          <p:cNvSpPr>
            <a:spLocks noGrp="1"/>
          </p:cNvSpPr>
          <p:nvPr>
            <p:ph type="sldNum" sz="quarter" idx="5"/>
          </p:nvPr>
        </p:nvSpPr>
        <p:spPr/>
        <p:txBody>
          <a:bodyPr/>
          <a:lstStyle/>
          <a:p>
            <a:pPr rtl="0"/>
            <a:fld id="{841221E5-7225-48EB-A4EE-420E7BFCF705}" type="slidenum">
              <a:rPr lang="fr-FR" noProof="0" smtClean="0"/>
              <a:pPr rtl="0"/>
              <a:t>52</a:t>
            </a:fld>
            <a:endParaRPr lang="fr-FR" noProof="0"/>
          </a:p>
        </p:txBody>
      </p:sp>
    </p:spTree>
    <p:extLst>
      <p:ext uri="{BB962C8B-B14F-4D97-AF65-F5344CB8AC3E}">
        <p14:creationId xmlns:p14="http://schemas.microsoft.com/office/powerpoint/2010/main" val="2560144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1627-7CDB-101F-C2F0-D84C0817181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10E104-F164-5670-82D6-8CD588D63D1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D9CA0CE-94DF-28E3-D4AC-2262A3C7AD74}"/>
              </a:ext>
            </a:extLst>
          </p:cNvPr>
          <p:cNvSpPr>
            <a:spLocks noGrp="1"/>
          </p:cNvSpPr>
          <p:nvPr>
            <p:ph type="body" idx="1"/>
          </p:nvPr>
        </p:nvSpPr>
        <p:spPr/>
        <p:txBody>
          <a:bodyPr/>
          <a:lstStyle/>
          <a:p>
            <a:r>
              <a:rPr lang="fr-FR" dirty="0"/>
              <a:t>Les secteurs les plus dynamiques sont : </a:t>
            </a:r>
            <a:br>
              <a:rPr lang="fr-FR" dirty="0"/>
            </a:br>
            <a:r>
              <a:rPr lang="fr-FR" dirty="0"/>
              <a:t>-PARIS</a:t>
            </a:r>
            <a:br>
              <a:rPr lang="fr-FR" dirty="0"/>
            </a:br>
            <a:r>
              <a:rPr lang="fr-FR" dirty="0"/>
              <a:t>-Le bord de mer</a:t>
            </a:r>
          </a:p>
          <a:p>
            <a:r>
              <a:rPr lang="fr-FR" dirty="0"/>
              <a:t>-la province proche de Paris (Vincennes, </a:t>
            </a:r>
            <a:r>
              <a:rPr lang="fr-FR" dirty="0" err="1"/>
              <a:t>Sant_Mandé</a:t>
            </a:r>
            <a:r>
              <a:rPr lang="fr-FR" dirty="0"/>
              <a:t>, Chantilly)</a:t>
            </a:r>
          </a:p>
        </p:txBody>
      </p:sp>
      <p:sp>
        <p:nvSpPr>
          <p:cNvPr id="4" name="Espace réservé du numéro de diapositive 3">
            <a:extLst>
              <a:ext uri="{FF2B5EF4-FFF2-40B4-BE49-F238E27FC236}">
                <a16:creationId xmlns:a16="http://schemas.microsoft.com/office/drawing/2014/main" id="{DEF4E01F-17B2-5458-C249-BACC79C2ABF9}"/>
              </a:ext>
            </a:extLst>
          </p:cNvPr>
          <p:cNvSpPr>
            <a:spLocks noGrp="1"/>
          </p:cNvSpPr>
          <p:nvPr>
            <p:ph type="sldNum" sz="quarter" idx="5"/>
          </p:nvPr>
        </p:nvSpPr>
        <p:spPr/>
        <p:txBody>
          <a:bodyPr/>
          <a:lstStyle/>
          <a:p>
            <a:pPr rtl="0"/>
            <a:fld id="{841221E5-7225-48EB-A4EE-420E7BFCF705}" type="slidenum">
              <a:rPr lang="fr-FR" noProof="0" smtClean="0"/>
              <a:pPr rtl="0"/>
              <a:t>53</a:t>
            </a:fld>
            <a:endParaRPr lang="fr-FR" noProof="0"/>
          </a:p>
        </p:txBody>
      </p:sp>
    </p:spTree>
    <p:extLst>
      <p:ext uri="{BB962C8B-B14F-4D97-AF65-F5344CB8AC3E}">
        <p14:creationId xmlns:p14="http://schemas.microsoft.com/office/powerpoint/2010/main" val="1081546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903CC-35C6-883B-8938-3284F250650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735596-552E-2B49-EB99-96DD7870F30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A00745-9905-3B0F-8D76-50ED9D6FE2C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3C88F28-41F5-C26B-93D9-02C309563A0A}"/>
              </a:ext>
            </a:extLst>
          </p:cNvPr>
          <p:cNvSpPr>
            <a:spLocks noGrp="1"/>
          </p:cNvSpPr>
          <p:nvPr>
            <p:ph type="sldNum" sz="quarter" idx="5"/>
          </p:nvPr>
        </p:nvSpPr>
        <p:spPr/>
        <p:txBody>
          <a:bodyPr/>
          <a:lstStyle/>
          <a:p>
            <a:pPr rtl="0"/>
            <a:fld id="{841221E5-7225-48EB-A4EE-420E7BFCF705}" type="slidenum">
              <a:rPr lang="fr-FR" noProof="0" smtClean="0"/>
              <a:pPr rtl="0"/>
              <a:t>56</a:t>
            </a:fld>
            <a:endParaRPr lang="fr-FR" noProof="0"/>
          </a:p>
        </p:txBody>
      </p:sp>
    </p:spTree>
    <p:extLst>
      <p:ext uri="{BB962C8B-B14F-4D97-AF65-F5344CB8AC3E}">
        <p14:creationId xmlns:p14="http://schemas.microsoft.com/office/powerpoint/2010/main" val="127552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679B5-5872-E7ED-18CC-7D2BBAC87D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2C8D23E-7C11-A634-FBE8-3ADF2D0555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A356A2D-F9DC-E347-DA89-6B56D6ACE7E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A2E39DF-D79A-C155-CEF7-6E91C0A97E59}"/>
              </a:ext>
            </a:extLst>
          </p:cNvPr>
          <p:cNvSpPr>
            <a:spLocks noGrp="1"/>
          </p:cNvSpPr>
          <p:nvPr>
            <p:ph type="sldNum" sz="quarter" idx="5"/>
          </p:nvPr>
        </p:nvSpPr>
        <p:spPr/>
        <p:txBody>
          <a:bodyPr/>
          <a:lstStyle/>
          <a:p>
            <a:pPr rtl="0"/>
            <a:fld id="{841221E5-7225-48EB-A4EE-420E7BFCF705}" type="slidenum">
              <a:rPr lang="fr-FR" noProof="0" smtClean="0"/>
              <a:pPr rtl="0"/>
              <a:t>15</a:t>
            </a:fld>
            <a:endParaRPr lang="fr-FR" noProof="0"/>
          </a:p>
        </p:txBody>
      </p:sp>
    </p:spTree>
    <p:extLst>
      <p:ext uri="{BB962C8B-B14F-4D97-AF65-F5344CB8AC3E}">
        <p14:creationId xmlns:p14="http://schemas.microsoft.com/office/powerpoint/2010/main" val="2030205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3A27C-82D9-8511-6F94-43B6434ADA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12CB24-F921-0D6B-CD72-98DE34523A6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52E1287-0FAA-49A7-23B7-15192840390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3FE9A78-AC93-5CD5-FB34-2E19FCFA500A}"/>
              </a:ext>
            </a:extLst>
          </p:cNvPr>
          <p:cNvSpPr>
            <a:spLocks noGrp="1"/>
          </p:cNvSpPr>
          <p:nvPr>
            <p:ph type="sldNum" sz="quarter" idx="5"/>
          </p:nvPr>
        </p:nvSpPr>
        <p:spPr/>
        <p:txBody>
          <a:bodyPr/>
          <a:lstStyle/>
          <a:p>
            <a:pPr rtl="0"/>
            <a:fld id="{841221E5-7225-48EB-A4EE-420E7BFCF705}" type="slidenum">
              <a:rPr lang="fr-FR" noProof="0" smtClean="0"/>
              <a:pPr rtl="0"/>
              <a:t>57</a:t>
            </a:fld>
            <a:endParaRPr lang="fr-FR" noProof="0"/>
          </a:p>
        </p:txBody>
      </p:sp>
    </p:spTree>
    <p:extLst>
      <p:ext uri="{BB962C8B-B14F-4D97-AF65-F5344CB8AC3E}">
        <p14:creationId xmlns:p14="http://schemas.microsoft.com/office/powerpoint/2010/main" val="1462790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0358A-9250-02D4-CD24-ADBB0473E5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714C758-7637-B4B3-355B-B955FBBA555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504125-8774-F118-DE3F-8672AD9B3B6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163B0E8-7B62-FCFD-63D2-9B8D40E005C1}"/>
              </a:ext>
            </a:extLst>
          </p:cNvPr>
          <p:cNvSpPr>
            <a:spLocks noGrp="1"/>
          </p:cNvSpPr>
          <p:nvPr>
            <p:ph type="sldNum" sz="quarter" idx="5"/>
          </p:nvPr>
        </p:nvSpPr>
        <p:spPr/>
        <p:txBody>
          <a:bodyPr/>
          <a:lstStyle/>
          <a:p>
            <a:pPr rtl="0"/>
            <a:fld id="{841221E5-7225-48EB-A4EE-420E7BFCF705}" type="slidenum">
              <a:rPr lang="fr-FR" noProof="0" smtClean="0"/>
              <a:pPr rtl="0"/>
              <a:t>58</a:t>
            </a:fld>
            <a:endParaRPr lang="fr-FR" noProof="0"/>
          </a:p>
        </p:txBody>
      </p:sp>
    </p:spTree>
    <p:extLst>
      <p:ext uri="{BB962C8B-B14F-4D97-AF65-F5344CB8AC3E}">
        <p14:creationId xmlns:p14="http://schemas.microsoft.com/office/powerpoint/2010/main" val="2280979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B901B-AFB1-CE7B-0011-2D36E3B06E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016C3A6-8C1D-0654-093B-8E0DF894114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0B735A5-13FD-61C8-CF08-551F5BF2E3C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966D946-EB60-189E-25EF-7094149C82BB}"/>
              </a:ext>
            </a:extLst>
          </p:cNvPr>
          <p:cNvSpPr>
            <a:spLocks noGrp="1"/>
          </p:cNvSpPr>
          <p:nvPr>
            <p:ph type="sldNum" sz="quarter" idx="5"/>
          </p:nvPr>
        </p:nvSpPr>
        <p:spPr/>
        <p:txBody>
          <a:bodyPr/>
          <a:lstStyle/>
          <a:p>
            <a:pPr rtl="0"/>
            <a:fld id="{841221E5-7225-48EB-A4EE-420E7BFCF705}" type="slidenum">
              <a:rPr lang="fr-FR" noProof="0" smtClean="0"/>
              <a:pPr rtl="0"/>
              <a:t>59</a:t>
            </a:fld>
            <a:endParaRPr lang="fr-FR" noProof="0"/>
          </a:p>
        </p:txBody>
      </p:sp>
    </p:spTree>
    <p:extLst>
      <p:ext uri="{BB962C8B-B14F-4D97-AF65-F5344CB8AC3E}">
        <p14:creationId xmlns:p14="http://schemas.microsoft.com/office/powerpoint/2010/main" val="443842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B2BA8-6E1C-86F7-F8E2-53AAD7853E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9436CF-ADCD-523F-5C10-09B941192A4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FF3D94-1A24-DDC4-1405-6BBC99CC4C3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6CB8FFC-4732-3373-B147-F395E6DA08FE}"/>
              </a:ext>
            </a:extLst>
          </p:cNvPr>
          <p:cNvSpPr>
            <a:spLocks noGrp="1"/>
          </p:cNvSpPr>
          <p:nvPr>
            <p:ph type="sldNum" sz="quarter" idx="5"/>
          </p:nvPr>
        </p:nvSpPr>
        <p:spPr/>
        <p:txBody>
          <a:bodyPr/>
          <a:lstStyle/>
          <a:p>
            <a:pPr rtl="0"/>
            <a:fld id="{841221E5-7225-48EB-A4EE-420E7BFCF705}" type="slidenum">
              <a:rPr lang="fr-FR" noProof="0" smtClean="0"/>
              <a:pPr rtl="0"/>
              <a:t>60</a:t>
            </a:fld>
            <a:endParaRPr lang="fr-FR" noProof="0"/>
          </a:p>
        </p:txBody>
      </p:sp>
    </p:spTree>
    <p:extLst>
      <p:ext uri="{BB962C8B-B14F-4D97-AF65-F5344CB8AC3E}">
        <p14:creationId xmlns:p14="http://schemas.microsoft.com/office/powerpoint/2010/main" val="211938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5C5D4-DCF2-428E-31C6-C9A39CE4B6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AA54420-91E9-DD07-6FED-912BBF6C9FD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F3342D-7BD6-3E4C-8C4E-05A7A89C1D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prix semblent incohérents avec les Surfaces. Problème de virgule dans la valeur Foncière ?  chiffre entrée sans prendre en comptes les centimes ?Ces lignes pourraient aussi bien être retirées que gardées.  En effet, un état très dégradés du bien, une hauteur sous plafond faible, une mauvais situation du bien limitant son utilisation, ou d'autres éléments pourraient </a:t>
            </a:r>
            <a:r>
              <a:rPr lang="fr-FR" dirty="0" err="1"/>
              <a:t>jsutifier</a:t>
            </a:r>
            <a:r>
              <a:rPr lang="fr-FR" dirty="0"/>
              <a:t> d'une très faible valeur.  Cette possibilité mériterait de les conserver.  Cependant la valeur est probablement </a:t>
            </a:r>
            <a:r>
              <a:rPr lang="fr-FR" dirty="0" err="1"/>
              <a:t>erronnée.Cependant</a:t>
            </a:r>
            <a:r>
              <a:rPr lang="fr-FR" dirty="0"/>
              <a:t> elles pourraient peser sur une moyenne localement dans un département avec peu de vente.  Et étant en faible nombre les retirer n'influencerait pas la moyenne nationale.</a:t>
            </a:r>
          </a:p>
          <a:p>
            <a:endParaRPr lang="fr-FR" dirty="0"/>
          </a:p>
        </p:txBody>
      </p:sp>
      <p:sp>
        <p:nvSpPr>
          <p:cNvPr id="4" name="Espace réservé du numéro de diapositive 3">
            <a:extLst>
              <a:ext uri="{FF2B5EF4-FFF2-40B4-BE49-F238E27FC236}">
                <a16:creationId xmlns:a16="http://schemas.microsoft.com/office/drawing/2014/main" id="{B219A8B9-AA37-3656-5296-7C4BA9C1BCEE}"/>
              </a:ext>
            </a:extLst>
          </p:cNvPr>
          <p:cNvSpPr>
            <a:spLocks noGrp="1"/>
          </p:cNvSpPr>
          <p:nvPr>
            <p:ph type="sldNum" sz="quarter" idx="5"/>
          </p:nvPr>
        </p:nvSpPr>
        <p:spPr/>
        <p:txBody>
          <a:bodyPr/>
          <a:lstStyle/>
          <a:p>
            <a:pPr rtl="0"/>
            <a:fld id="{841221E5-7225-48EB-A4EE-420E7BFCF705}" type="slidenum">
              <a:rPr lang="fr-FR" noProof="0" smtClean="0"/>
              <a:pPr rtl="0"/>
              <a:t>61</a:t>
            </a:fld>
            <a:endParaRPr lang="fr-FR" noProof="0"/>
          </a:p>
        </p:txBody>
      </p:sp>
    </p:spTree>
    <p:extLst>
      <p:ext uri="{BB962C8B-B14F-4D97-AF65-F5344CB8AC3E}">
        <p14:creationId xmlns:p14="http://schemas.microsoft.com/office/powerpoint/2010/main" val="3686933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84A9-08FC-3CC4-C649-56D5A7C901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A7844F-6946-4C5A-8532-C8661EE224E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CEADDA8-0148-5E0D-1F7B-8058584B6BD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6D303B9-1D8D-ED11-1BBE-D9458B159038}"/>
              </a:ext>
            </a:extLst>
          </p:cNvPr>
          <p:cNvSpPr>
            <a:spLocks noGrp="1"/>
          </p:cNvSpPr>
          <p:nvPr>
            <p:ph type="sldNum" sz="quarter" idx="5"/>
          </p:nvPr>
        </p:nvSpPr>
        <p:spPr/>
        <p:txBody>
          <a:bodyPr/>
          <a:lstStyle/>
          <a:p>
            <a:pPr rtl="0"/>
            <a:fld id="{841221E5-7225-48EB-A4EE-420E7BFCF705}" type="slidenum">
              <a:rPr lang="fr-FR" noProof="0" smtClean="0"/>
              <a:pPr rtl="0"/>
              <a:t>62</a:t>
            </a:fld>
            <a:endParaRPr lang="fr-FR" noProof="0"/>
          </a:p>
        </p:txBody>
      </p:sp>
    </p:spTree>
    <p:extLst>
      <p:ext uri="{BB962C8B-B14F-4D97-AF65-F5344CB8AC3E}">
        <p14:creationId xmlns:p14="http://schemas.microsoft.com/office/powerpoint/2010/main" val="3843202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F6EF-B666-C964-AE27-1BEFC5EBAC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5DA1B1-15E9-8805-7CA9-2810B5E006C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23E213-5BBC-6A42-3EFC-CB9952AE69C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15F2070-4AD1-A7D6-EAD6-82AEFB712711}"/>
              </a:ext>
            </a:extLst>
          </p:cNvPr>
          <p:cNvSpPr>
            <a:spLocks noGrp="1"/>
          </p:cNvSpPr>
          <p:nvPr>
            <p:ph type="sldNum" sz="quarter" idx="5"/>
          </p:nvPr>
        </p:nvSpPr>
        <p:spPr/>
        <p:txBody>
          <a:bodyPr/>
          <a:lstStyle/>
          <a:p>
            <a:pPr rtl="0"/>
            <a:fld id="{841221E5-7225-48EB-A4EE-420E7BFCF705}" type="slidenum">
              <a:rPr lang="fr-FR" noProof="0" smtClean="0"/>
              <a:pPr rtl="0"/>
              <a:t>65</a:t>
            </a:fld>
            <a:endParaRPr lang="fr-FR" noProof="0"/>
          </a:p>
        </p:txBody>
      </p:sp>
    </p:spTree>
    <p:extLst>
      <p:ext uri="{BB962C8B-B14F-4D97-AF65-F5344CB8AC3E}">
        <p14:creationId xmlns:p14="http://schemas.microsoft.com/office/powerpoint/2010/main" val="228614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85987-56CE-A3D1-54C6-0C93EE25176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FEA447-07EC-4916-E117-65CF75EADEB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176A76-2C1F-DB8F-7EC6-76ACCCD85A6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5C1A924-FAEE-5CCD-7AA4-BDE57696304C}"/>
              </a:ext>
            </a:extLst>
          </p:cNvPr>
          <p:cNvSpPr>
            <a:spLocks noGrp="1"/>
          </p:cNvSpPr>
          <p:nvPr>
            <p:ph type="sldNum" sz="quarter" idx="5"/>
          </p:nvPr>
        </p:nvSpPr>
        <p:spPr/>
        <p:txBody>
          <a:bodyPr/>
          <a:lstStyle/>
          <a:p>
            <a:pPr rtl="0"/>
            <a:fld id="{841221E5-7225-48EB-A4EE-420E7BFCF705}" type="slidenum">
              <a:rPr lang="fr-FR" noProof="0" smtClean="0"/>
              <a:pPr rtl="0"/>
              <a:t>17</a:t>
            </a:fld>
            <a:endParaRPr lang="fr-FR" noProof="0"/>
          </a:p>
        </p:txBody>
      </p:sp>
    </p:spTree>
    <p:extLst>
      <p:ext uri="{BB962C8B-B14F-4D97-AF65-F5344CB8AC3E}">
        <p14:creationId xmlns:p14="http://schemas.microsoft.com/office/powerpoint/2010/main" val="169348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AA813-51B7-1B30-D657-B5E1F41161E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821BFC-C5CE-9826-F794-02153D80F39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75B76C5-8569-81FC-9561-034F62A540A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207C8B0-72CE-2482-FCB0-69413EA8B0AD}"/>
              </a:ext>
            </a:extLst>
          </p:cNvPr>
          <p:cNvSpPr>
            <a:spLocks noGrp="1"/>
          </p:cNvSpPr>
          <p:nvPr>
            <p:ph type="sldNum" sz="quarter" idx="5"/>
          </p:nvPr>
        </p:nvSpPr>
        <p:spPr/>
        <p:txBody>
          <a:bodyPr/>
          <a:lstStyle/>
          <a:p>
            <a:pPr rtl="0"/>
            <a:fld id="{841221E5-7225-48EB-A4EE-420E7BFCF705}" type="slidenum">
              <a:rPr lang="fr-FR" noProof="0" smtClean="0"/>
              <a:pPr rtl="0"/>
              <a:t>18</a:t>
            </a:fld>
            <a:endParaRPr lang="fr-FR" noProof="0"/>
          </a:p>
        </p:txBody>
      </p:sp>
    </p:spTree>
    <p:extLst>
      <p:ext uri="{BB962C8B-B14F-4D97-AF65-F5344CB8AC3E}">
        <p14:creationId xmlns:p14="http://schemas.microsoft.com/office/powerpoint/2010/main" val="312582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77B77-B477-7F16-714C-C77FE13AC2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2B6CF1-CB82-4749-578B-A1F62B404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0B6033-5F52-F45A-5191-3515E960B7B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AD2BA37-644A-1992-CA30-78F391627E4F}"/>
              </a:ext>
            </a:extLst>
          </p:cNvPr>
          <p:cNvSpPr>
            <a:spLocks noGrp="1"/>
          </p:cNvSpPr>
          <p:nvPr>
            <p:ph type="sldNum" sz="quarter" idx="5"/>
          </p:nvPr>
        </p:nvSpPr>
        <p:spPr/>
        <p:txBody>
          <a:bodyPr/>
          <a:lstStyle/>
          <a:p>
            <a:pPr rtl="0"/>
            <a:fld id="{841221E5-7225-48EB-A4EE-420E7BFCF705}" type="slidenum">
              <a:rPr lang="fr-FR" noProof="0" smtClean="0"/>
              <a:pPr rtl="0"/>
              <a:t>19</a:t>
            </a:fld>
            <a:endParaRPr lang="fr-FR" noProof="0"/>
          </a:p>
        </p:txBody>
      </p:sp>
    </p:spTree>
    <p:extLst>
      <p:ext uri="{BB962C8B-B14F-4D97-AF65-F5344CB8AC3E}">
        <p14:creationId xmlns:p14="http://schemas.microsoft.com/office/powerpoint/2010/main" val="276840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C86DD-4A80-51E9-3B83-4432BE10516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22613C-10C7-75B9-C05A-F5243EF2151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951D3F6-4D16-0175-DC18-EFC59B8812C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4A439BF-BF28-4361-D924-183C1CCE6D77}"/>
              </a:ext>
            </a:extLst>
          </p:cNvPr>
          <p:cNvSpPr>
            <a:spLocks noGrp="1"/>
          </p:cNvSpPr>
          <p:nvPr>
            <p:ph type="sldNum" sz="quarter" idx="5"/>
          </p:nvPr>
        </p:nvSpPr>
        <p:spPr/>
        <p:txBody>
          <a:bodyPr/>
          <a:lstStyle/>
          <a:p>
            <a:pPr rtl="0"/>
            <a:fld id="{841221E5-7225-48EB-A4EE-420E7BFCF705}" type="slidenum">
              <a:rPr lang="fr-FR" noProof="0" smtClean="0"/>
              <a:pPr rtl="0"/>
              <a:t>21</a:t>
            </a:fld>
            <a:endParaRPr lang="fr-FR" noProof="0"/>
          </a:p>
        </p:txBody>
      </p:sp>
    </p:spTree>
    <p:extLst>
      <p:ext uri="{BB962C8B-B14F-4D97-AF65-F5344CB8AC3E}">
        <p14:creationId xmlns:p14="http://schemas.microsoft.com/office/powerpoint/2010/main" val="122429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22</a:t>
            </a:fld>
            <a:endParaRPr lang="fr-FR" noProof="0"/>
          </a:p>
        </p:txBody>
      </p:sp>
    </p:spTree>
    <p:extLst>
      <p:ext uri="{BB962C8B-B14F-4D97-AF65-F5344CB8AC3E}">
        <p14:creationId xmlns:p14="http://schemas.microsoft.com/office/powerpoint/2010/main" val="113826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fr-FR"/>
              <a:t>Modifiez le style du titre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8B4D22CB-5CE4-49F2-BC70-F2C776A203BD}" type="datetime1">
              <a:rPr lang="fr-FR" noProof="0" smtClean="0"/>
              <a:t>09/12/2024</a:t>
            </a:fld>
            <a:endParaRPr lang="fr-FR" noProof="0" dirty="0"/>
          </a:p>
        </p:txBody>
      </p:sp>
      <p:sp>
        <p:nvSpPr>
          <p:cNvPr id="5" name="Footer Placeholder 4"/>
          <p:cNvSpPr>
            <a:spLocks noGrp="1"/>
          </p:cNvSpPr>
          <p:nvPr>
            <p:ph type="ftr" sz="quarter" idx="11"/>
          </p:nvPr>
        </p:nvSpPr>
        <p:spPr>
          <a:xfrm>
            <a:off x="2415871" y="329308"/>
            <a:ext cx="4972620" cy="309201"/>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a:xfrm>
            <a:off x="10702924" y="6281891"/>
            <a:ext cx="810808" cy="503578"/>
          </a:xfrm>
        </p:spPr>
        <p:txBody>
          <a:bodyPr/>
          <a:lstStyle/>
          <a:p>
            <a:pPr rtl="0"/>
            <a:fld id="{7DC1BBB0-96F0-4077-A278-0F3FB5C104D3}" type="slidenum">
              <a:rPr lang="fr-FR" noProof="0" smtClean="0"/>
              <a:pPr rtl="0"/>
              <a:t>‹N°›</a:t>
            </a:fld>
            <a:endParaRPr lang="fr-FR" noProof="0"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804A039-92C5-451E-98F4-F62ED1612E7A}" type="datetime1">
              <a:rPr lang="fr-FR" noProof="0" smtClean="0"/>
              <a:t>09/12/2024</a:t>
            </a:fld>
            <a:endParaRPr lang="fr-FR" noProof="0"/>
          </a:p>
        </p:txBody>
      </p:sp>
      <p:sp>
        <p:nvSpPr>
          <p:cNvPr id="3" name="Footer Placeholder 2"/>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4" name="Slide Number Placeholder 3"/>
          <p:cNvSpPr>
            <a:spLocks noGrp="1"/>
          </p:cNvSpPr>
          <p:nvPr>
            <p:ph type="sldNum" sz="quarter" idx="12"/>
          </p:nvPr>
        </p:nvSpPr>
        <p:spPr/>
        <p:txBody>
          <a:bodyPr/>
          <a:lstStyle/>
          <a:p>
            <a:pPr rtl="0"/>
            <a:fld id="{7DC1BBB0-96F0-4077-A278-0F3FB5C104D3}" type="slidenum">
              <a:rPr lang="fr-FR" noProof="0" smtClean="0"/>
              <a:pPr/>
              <a:t>‹N°›</a:t>
            </a:fld>
            <a:endParaRPr lang="fr-FR" noProof="0"/>
          </a:p>
        </p:txBody>
      </p:sp>
    </p:spTree>
    <p:extLst>
      <p:ext uri="{BB962C8B-B14F-4D97-AF65-F5344CB8AC3E}">
        <p14:creationId xmlns:p14="http://schemas.microsoft.com/office/powerpoint/2010/main" val="15811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fr-FR"/>
              <a:t>Modifiez le style du titre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7C877503-8FE3-4BFB-95D7-84B6A36DB389}" type="datetime1">
              <a:rPr lang="fr-FR" noProof="0" smtClean="0"/>
              <a:t>09/12/2024</a:t>
            </a:fld>
            <a:endParaRPr lang="fr-FR" noProof="0"/>
          </a:p>
        </p:txBody>
      </p:sp>
      <p:sp>
        <p:nvSpPr>
          <p:cNvPr id="6" name="Footer Placeholder 5"/>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20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09/12/2024</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8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DCDBCCC-879C-455E-80FF-E4289787D5D8}"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4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ECDDB32A-C55B-476B-9949-B2DF7943B190}"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62C2F6-98C9-81C7-6F87-8D781806E98B}"/>
              </a:ext>
            </a:extLst>
          </p:cNvPr>
          <p:cNvSpPr>
            <a:spLocks noGrp="1"/>
          </p:cNvSpPr>
          <p:nvPr>
            <p:ph type="ctrTitle"/>
          </p:nvPr>
        </p:nvSpPr>
        <p:spPr>
          <a:xfrm>
            <a:off x="1523603" y="1122363"/>
            <a:ext cx="9141619" cy="2387600"/>
          </a:xfrm>
        </p:spPr>
        <p:txBody>
          <a:bodyPr anchor="b"/>
          <a:lstStyle>
            <a:lvl1pPr algn="ctr">
              <a:defRPr sz="5998"/>
            </a:lvl1pPr>
          </a:lstStyle>
          <a:p>
            <a:r>
              <a:rPr lang="fr-FR"/>
              <a:t>Modifiez le style du titre</a:t>
            </a:r>
          </a:p>
        </p:txBody>
      </p:sp>
      <p:sp>
        <p:nvSpPr>
          <p:cNvPr id="3" name="Sous-titre 2">
            <a:extLst>
              <a:ext uri="{FF2B5EF4-FFF2-40B4-BE49-F238E27FC236}">
                <a16:creationId xmlns:a16="http://schemas.microsoft.com/office/drawing/2014/main" id="{2B10AFB2-425A-72A9-282E-2186DF40ACA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CB7CD7A-22AB-7D64-8B18-73C8A451E850}"/>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E46CC47B-5633-8F77-F02E-A5A84638C2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F4BF45-4BC3-CDC0-1DA5-FAA649ADCC21}"/>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1871173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E8840-A614-BEB5-88BE-587FF2E310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CBDE49E-F935-6B97-51CA-51FB1B3B07D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33C0FFA-754D-3579-F1D7-4BCF0C2FEDB2}"/>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C73F998F-11CF-C8FD-644B-A94B9FA5B2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60B3C4D-8F2C-0EB8-8094-2D6E5110C082}"/>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2295528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BF3C9-DFD4-A4EA-CD76-E41C318BB6A8}"/>
              </a:ext>
            </a:extLst>
          </p:cNvPr>
          <p:cNvSpPr>
            <a:spLocks noGrp="1"/>
          </p:cNvSpPr>
          <p:nvPr>
            <p:ph type="title"/>
          </p:nvPr>
        </p:nvSpPr>
        <p:spPr>
          <a:xfrm>
            <a:off x="831633" y="1709739"/>
            <a:ext cx="10512862" cy="2852737"/>
          </a:xfrm>
        </p:spPr>
        <p:txBody>
          <a:bodyPr anchor="b"/>
          <a:lstStyle>
            <a:lvl1pPr>
              <a:defRPr sz="5998"/>
            </a:lvl1pPr>
          </a:lstStyle>
          <a:p>
            <a:r>
              <a:rPr lang="fr-FR"/>
              <a:t>Modifiez le style du titre</a:t>
            </a:r>
          </a:p>
        </p:txBody>
      </p:sp>
      <p:sp>
        <p:nvSpPr>
          <p:cNvPr id="3" name="Espace réservé du texte 2">
            <a:extLst>
              <a:ext uri="{FF2B5EF4-FFF2-40B4-BE49-F238E27FC236}">
                <a16:creationId xmlns:a16="http://schemas.microsoft.com/office/drawing/2014/main" id="{21E586B7-B863-81B4-E92B-D608039B89B8}"/>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0EF68E6-1190-8A04-130F-6EF6D2F6BD1A}"/>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F6753446-99A2-9003-DB09-91B32EF813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A6A7C4C-9773-FBAE-A651-3EE42B41D0AC}"/>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4213078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A63963-CC58-525A-1BEE-16AF518D973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EF465F-04CF-1266-7D8A-92DD7001A279}"/>
              </a:ext>
            </a:extLst>
          </p:cNvPr>
          <p:cNvSpPr>
            <a:spLocks noGrp="1"/>
          </p:cNvSpPr>
          <p:nvPr>
            <p:ph sz="half" idx="1"/>
          </p:nvPr>
        </p:nvSpPr>
        <p:spPr>
          <a:xfrm>
            <a:off x="837982" y="1825625"/>
            <a:ext cx="5180251"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65615DF-FEB6-DC6E-D838-8B011DF7F201}"/>
              </a:ext>
            </a:extLst>
          </p:cNvPr>
          <p:cNvSpPr>
            <a:spLocks noGrp="1"/>
          </p:cNvSpPr>
          <p:nvPr>
            <p:ph sz="half" idx="2"/>
          </p:nvPr>
        </p:nvSpPr>
        <p:spPr>
          <a:xfrm>
            <a:off x="6170592" y="1825625"/>
            <a:ext cx="5180251"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53051A1-0452-12F4-10C1-4EC390707582}"/>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6" name="Espace réservé du pied de page 5">
            <a:extLst>
              <a:ext uri="{FF2B5EF4-FFF2-40B4-BE49-F238E27FC236}">
                <a16:creationId xmlns:a16="http://schemas.microsoft.com/office/drawing/2014/main" id="{1554FF7C-ED2A-E3CA-4066-EC4F316517C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AF03AE3-DC57-0FE5-921C-6B4B57E09790}"/>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321403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A5FC08-84F2-71FA-FBB6-561083801065}"/>
              </a:ext>
            </a:extLst>
          </p:cNvPr>
          <p:cNvSpPr>
            <a:spLocks noGrp="1"/>
          </p:cNvSpPr>
          <p:nvPr>
            <p:ph type="title"/>
          </p:nvPr>
        </p:nvSpPr>
        <p:spPr>
          <a:xfrm>
            <a:off x="839569" y="365126"/>
            <a:ext cx="10512862"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5B426A4-9729-65B3-8F60-F6D25984C798}"/>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EDF4DA4-6E25-175F-E429-2A0A0EEA2CC1}"/>
              </a:ext>
            </a:extLst>
          </p:cNvPr>
          <p:cNvSpPr>
            <a:spLocks noGrp="1"/>
          </p:cNvSpPr>
          <p:nvPr>
            <p:ph sz="half" idx="2"/>
          </p:nvPr>
        </p:nvSpPr>
        <p:spPr>
          <a:xfrm>
            <a:off x="839570" y="2505075"/>
            <a:ext cx="5156444"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518420-0FFF-EA09-6CFF-0AEC65D2FBAF}"/>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B4B8B01-D43F-091F-B03C-01D40CBB10E6}"/>
              </a:ext>
            </a:extLst>
          </p:cNvPr>
          <p:cNvSpPr>
            <a:spLocks noGrp="1"/>
          </p:cNvSpPr>
          <p:nvPr>
            <p:ph sz="quarter" idx="4"/>
          </p:nvPr>
        </p:nvSpPr>
        <p:spPr>
          <a:xfrm>
            <a:off x="6170593" y="2505075"/>
            <a:ext cx="518183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6AD6D9D-99DB-B0DF-1AA4-292C1DDDC801}"/>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8" name="Espace réservé du pied de page 7">
            <a:extLst>
              <a:ext uri="{FF2B5EF4-FFF2-40B4-BE49-F238E27FC236}">
                <a16:creationId xmlns:a16="http://schemas.microsoft.com/office/drawing/2014/main" id="{52534C8F-675B-A110-626F-0D376FAF701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0B1324D-C5B8-4CBA-439C-410B7B120A7E}"/>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364181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174C61-B5BB-0FB5-D47D-A69418C8FF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E248209-0EB8-EACE-71CA-4D85DDE3B339}"/>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4" name="Espace réservé du pied de page 3">
            <a:extLst>
              <a:ext uri="{FF2B5EF4-FFF2-40B4-BE49-F238E27FC236}">
                <a16:creationId xmlns:a16="http://schemas.microsoft.com/office/drawing/2014/main" id="{0959A03A-39D7-B864-1D42-4D3BB1F0DFC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BC73A61-5CCA-931A-3706-EC8AB33CA5A1}"/>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3561288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043D3F0-90C1-C71A-548B-F5A8E2727F02}"/>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3" name="Espace réservé du pied de page 2">
            <a:extLst>
              <a:ext uri="{FF2B5EF4-FFF2-40B4-BE49-F238E27FC236}">
                <a16:creationId xmlns:a16="http://schemas.microsoft.com/office/drawing/2014/main" id="{41C5B5ED-F8FB-2BF7-64FF-9F89E547995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4305E9A-0D20-7B0E-6674-AFBF8A0E0184}"/>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913408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78484-315D-D3BB-A25B-BF80C0E46552}"/>
              </a:ext>
            </a:extLst>
          </p:cNvPr>
          <p:cNvSpPr>
            <a:spLocks noGrp="1"/>
          </p:cNvSpPr>
          <p:nvPr>
            <p:ph type="title"/>
          </p:nvPr>
        </p:nvSpPr>
        <p:spPr>
          <a:xfrm>
            <a:off x="839570" y="457200"/>
            <a:ext cx="3931213" cy="1600200"/>
          </a:xfrm>
        </p:spPr>
        <p:txBody>
          <a:bodyPr anchor="b"/>
          <a:lstStyle>
            <a:lvl1pPr>
              <a:defRPr sz="3199"/>
            </a:lvl1pPr>
          </a:lstStyle>
          <a:p>
            <a:r>
              <a:rPr lang="fr-FR"/>
              <a:t>Modifiez le style du titre</a:t>
            </a:r>
          </a:p>
        </p:txBody>
      </p:sp>
      <p:sp>
        <p:nvSpPr>
          <p:cNvPr id="3" name="Espace réservé du contenu 2">
            <a:extLst>
              <a:ext uri="{FF2B5EF4-FFF2-40B4-BE49-F238E27FC236}">
                <a16:creationId xmlns:a16="http://schemas.microsoft.com/office/drawing/2014/main" id="{C3797B79-0FEB-6DC5-6865-E02A0A560CFF}"/>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C04AC21-85C8-7395-62B2-ECC0C05BD7C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C6FA6C3-C881-8D47-47B4-6DD790A693ED}"/>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6" name="Espace réservé du pied de page 5">
            <a:extLst>
              <a:ext uri="{FF2B5EF4-FFF2-40B4-BE49-F238E27FC236}">
                <a16:creationId xmlns:a16="http://schemas.microsoft.com/office/drawing/2014/main" id="{595D0552-D7AE-D6EF-B304-AA4CEB110CF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55D911-2161-1637-C1B5-DB483D56D286}"/>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4027770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83B40-65F9-CAC8-546E-0B6616CC980A}"/>
              </a:ext>
            </a:extLst>
          </p:cNvPr>
          <p:cNvSpPr>
            <a:spLocks noGrp="1"/>
          </p:cNvSpPr>
          <p:nvPr>
            <p:ph type="title"/>
          </p:nvPr>
        </p:nvSpPr>
        <p:spPr>
          <a:xfrm>
            <a:off x="839570" y="457200"/>
            <a:ext cx="3931213" cy="1600200"/>
          </a:xfrm>
        </p:spPr>
        <p:txBody>
          <a:bodyPr anchor="b"/>
          <a:lstStyle>
            <a:lvl1pPr>
              <a:defRPr sz="3199"/>
            </a:lvl1pPr>
          </a:lstStyle>
          <a:p>
            <a:r>
              <a:rPr lang="fr-FR"/>
              <a:t>Modifiez le style du titre</a:t>
            </a:r>
          </a:p>
        </p:txBody>
      </p:sp>
      <p:sp>
        <p:nvSpPr>
          <p:cNvPr id="3" name="Espace réservé pour une image  2">
            <a:extLst>
              <a:ext uri="{FF2B5EF4-FFF2-40B4-BE49-F238E27FC236}">
                <a16:creationId xmlns:a16="http://schemas.microsoft.com/office/drawing/2014/main" id="{FF21CBB4-9A71-EDD2-67FD-0153A1E3DCCE}"/>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fr-FR"/>
          </a:p>
        </p:txBody>
      </p:sp>
      <p:sp>
        <p:nvSpPr>
          <p:cNvPr id="4" name="Espace réservé du texte 3">
            <a:extLst>
              <a:ext uri="{FF2B5EF4-FFF2-40B4-BE49-F238E27FC236}">
                <a16:creationId xmlns:a16="http://schemas.microsoft.com/office/drawing/2014/main" id="{198EFAB7-D7D5-E1DC-E70C-32D79C687CF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74216C5-2110-8042-8906-B8D5CD28E56D}"/>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6" name="Espace réservé du pied de page 5">
            <a:extLst>
              <a:ext uri="{FF2B5EF4-FFF2-40B4-BE49-F238E27FC236}">
                <a16:creationId xmlns:a16="http://schemas.microsoft.com/office/drawing/2014/main" id="{27826207-E418-F83A-9D43-993AAB6350F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07CAF0D-4904-9BF5-C859-2AA4C1B971F1}"/>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512969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69FC17-5B60-1BF3-697B-2A08142C8C2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BB766FE-5527-BE7F-BC48-71CD0328CC6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DB7043-4E71-765E-82CD-E971A92D6719}"/>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9CD01EC3-25E6-98AE-53EF-382D8BC5F6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EB1D25-9BBC-3B59-1AE4-ECEEDE8799C4}"/>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4002455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3F801FD-C31D-07EB-63D5-50B59EF5A5C5}"/>
              </a:ext>
            </a:extLst>
          </p:cNvPr>
          <p:cNvSpPr>
            <a:spLocks noGrp="1"/>
          </p:cNvSpPr>
          <p:nvPr>
            <p:ph type="title" orient="vert"/>
          </p:nvPr>
        </p:nvSpPr>
        <p:spPr>
          <a:xfrm>
            <a:off x="8722628" y="365125"/>
            <a:ext cx="262821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74E761E-0654-524E-D5D2-EBDA979A9C3F}"/>
              </a:ext>
            </a:extLst>
          </p:cNvPr>
          <p:cNvSpPr>
            <a:spLocks noGrp="1"/>
          </p:cNvSpPr>
          <p:nvPr>
            <p:ph type="body" orient="vert" idx="1"/>
          </p:nvPr>
        </p:nvSpPr>
        <p:spPr>
          <a:xfrm>
            <a:off x="837982" y="365125"/>
            <a:ext cx="7732286"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76CA1D-6D45-D917-E49E-C40D19F311F1}"/>
              </a:ext>
            </a:extLst>
          </p:cNvPr>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7E8AABE9-F92A-B703-2B01-F8FFC01B5C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3C64A6-3447-7AF3-6C65-2D15377BB98C}"/>
              </a:ext>
            </a:extLst>
          </p:cNvPr>
          <p:cNvSpPr>
            <a:spLocks noGrp="1"/>
          </p:cNvSpPr>
          <p:nvPr>
            <p:ph type="sldNum" sz="quarter" idx="12"/>
          </p:nvPr>
        </p:nvSpPr>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36816875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fr-FR"/>
              <a:t>Modifiez le style du titre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EFF869-E145-4F14-AC9F-075644D490C3}" type="datetimeFigureOut">
              <a:rPr lang="fr-FR" smtClean="0"/>
              <a:t>09/12/2024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531674" y="3244140"/>
            <a:ext cx="779564" cy="365125"/>
          </a:xfrm>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85986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7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21804" y="1599996"/>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0EBD7781-6049-AFEC-89EF-D96ED1F80B1E}"/>
              </a:ext>
            </a:extLst>
          </p:cNvPr>
          <p:cNvSpPr>
            <a:spLocks noGrp="1"/>
          </p:cNvSpPr>
          <p:nvPr>
            <p:ph idx="13"/>
          </p:nvPr>
        </p:nvSpPr>
        <p:spPr>
          <a:xfrm>
            <a:off x="6370435" y="1599995"/>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9127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fr-FR"/>
              <a:t>Modifiez le style du titre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EAA9EE15-4C8F-4529-8089-D8BD6F7D601B}" type="datetime1">
              <a:rPr lang="fr-FR" noProof="0" smtClean="0"/>
              <a:t>09/12/2024</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35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6BB6E7CA-C97F-47E8-9811-801E2B51C372}" type="datetime1">
              <a:rPr lang="fr-FR" noProof="0" smtClean="0"/>
              <a:t>09/12/2024</a:t>
            </a:fld>
            <a:endParaRPr lang="fr-FR" noProof="0"/>
          </a:p>
        </p:txBody>
      </p:sp>
      <p:sp>
        <p:nvSpPr>
          <p:cNvPr id="6" name="Footer Placeholder 5"/>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42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1804" y="277537"/>
            <a:ext cx="10945216"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621804" y="1711334"/>
            <a:ext cx="5493364"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21804" y="2667818"/>
            <a:ext cx="5468952"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410692" y="1711334"/>
            <a:ext cx="5156328"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0692" y="2667818"/>
            <a:ext cx="5156328"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rtl="0"/>
            <a:fld id="{D58CB542-E4FE-4FF1-AFB9-E2E1EF21DB7D}" type="datetime1">
              <a:rPr lang="fr-FR" noProof="0" smtClean="0"/>
              <a:t>09/12/2024</a:t>
            </a:fld>
            <a:endParaRPr lang="fr-FR" noProof="0"/>
          </a:p>
        </p:txBody>
      </p:sp>
      <p:sp>
        <p:nvSpPr>
          <p:cNvPr id="8" name="Footer Placeholder 7"/>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9" name="Slide Number Placeholder 8"/>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9" name="Straight Connector 28"/>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09/12/2024</a:t>
            </a:fld>
            <a:endParaRPr lang="fr-FR" noProof="0"/>
          </a:p>
        </p:txBody>
      </p:sp>
      <p:sp>
        <p:nvSpPr>
          <p:cNvPr id="4" name="Footer Placeholder 3"/>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9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1804" y="300097"/>
            <a:ext cx="10945216" cy="608624"/>
          </a:xfrm>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09/12/2024</a:t>
            </a:fld>
            <a:endParaRPr lang="fr-FR" noProof="0"/>
          </a:p>
        </p:txBody>
      </p:sp>
      <p:sp>
        <p:nvSpPr>
          <p:cNvPr id="4" name="Footer Placeholder 3"/>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980728"/>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9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2" name="Image 11" descr="Une image contenant conception, Graphique, Police, symbole&#10;&#10;Description générée automatiquement">
            <a:extLst>
              <a:ext uri="{FF2B5EF4-FFF2-40B4-BE49-F238E27FC236}">
                <a16:creationId xmlns:a16="http://schemas.microsoft.com/office/drawing/2014/main" id="{C47715C6-F162-9764-86A5-87D268341414}"/>
              </a:ext>
            </a:extLst>
          </p:cNvPr>
          <p:cNvPicPr>
            <a:picLocks noChangeAspect="1"/>
          </p:cNvPicPr>
          <p:nvPr userDrawn="1"/>
        </p:nvPicPr>
        <p:blipFill>
          <a:blip r:embed="rId16">
            <a:alphaModFix amt="15000"/>
          </a:blip>
          <a:stretch>
            <a:fillRect/>
          </a:stretch>
        </p:blipFill>
        <p:spPr>
          <a:xfrm>
            <a:off x="5950396" y="-8272"/>
            <a:ext cx="6096851" cy="6096851"/>
          </a:xfrm>
          <a:prstGeom prst="rect">
            <a:avLst/>
          </a:prstGeom>
        </p:spPr>
      </p:pic>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le Placeholder 1"/>
          <p:cNvSpPr>
            <a:spLocks noGrp="1"/>
          </p:cNvSpPr>
          <p:nvPr>
            <p:ph type="title"/>
          </p:nvPr>
        </p:nvSpPr>
        <p:spPr>
          <a:xfrm>
            <a:off x="621804" y="300096"/>
            <a:ext cx="10945216" cy="1049235"/>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21804" y="1599996"/>
            <a:ext cx="10945216" cy="427775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450053" y="6379080"/>
            <a:ext cx="100811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08431968-8F37-4418-BAF3-E7378CA550C9}" type="datetime1">
              <a:rPr lang="fr-FR" noProof="0" smtClean="0"/>
              <a:t>09/12/2024</a:t>
            </a:fld>
            <a:endParaRPr lang="fr-FR" noProof="0"/>
          </a:p>
        </p:txBody>
      </p:sp>
      <p:sp>
        <p:nvSpPr>
          <p:cNvPr id="6" name="Slide Number Placeholder 5"/>
          <p:cNvSpPr>
            <a:spLocks noGrp="1"/>
          </p:cNvSpPr>
          <p:nvPr>
            <p:ph type="sldNum" sz="quarter" idx="4"/>
          </p:nvPr>
        </p:nvSpPr>
        <p:spPr>
          <a:xfrm>
            <a:off x="10486900" y="6379079"/>
            <a:ext cx="810808" cy="406389"/>
          </a:xfrm>
          <a:prstGeom prst="rect">
            <a:avLst/>
          </a:prstGeom>
        </p:spPr>
        <p:txBody>
          <a:bodyPr vert="horz" lIns="91440" tIns="45720" rIns="91440" bIns="45720" rtlCol="0" anchor="t"/>
          <a:lstStyle>
            <a:lvl1pPr algn="r">
              <a:defRPr sz="1400">
                <a:solidFill>
                  <a:schemeClr val="accent1"/>
                </a:solidFill>
              </a:defRPr>
            </a:lvl1pPr>
          </a:lstStyle>
          <a:p>
            <a:endParaRPr lang="fr-FR" dirty="0"/>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2CDC92D6-3C36-0F24-EF6D-C23003A650DC}"/>
              </a:ext>
            </a:extLst>
          </p:cNvPr>
          <p:cNvPicPr>
            <a:picLocks noChangeAspect="1"/>
          </p:cNvPicPr>
          <p:nvPr userDrawn="1"/>
        </p:nvPicPr>
        <p:blipFill>
          <a:blip r:embed="rId17"/>
          <a:srcRect/>
          <a:stretch/>
        </p:blipFill>
        <p:spPr>
          <a:xfrm>
            <a:off x="3790157" y="6168248"/>
            <a:ext cx="3003806" cy="617220"/>
          </a:xfrm>
          <a:prstGeom prst="rect">
            <a:avLst/>
          </a:prstGeom>
        </p:spPr>
      </p:pic>
    </p:spTree>
    <p:extLst>
      <p:ext uri="{BB962C8B-B14F-4D97-AF65-F5344CB8AC3E}">
        <p14:creationId xmlns:p14="http://schemas.microsoft.com/office/powerpoint/2010/main" val="4183107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63" r:id="rId5"/>
    <p:sldLayoutId id="2147483664" r:id="rId6"/>
    <p:sldLayoutId id="2147483665" r:id="rId7"/>
    <p:sldLayoutId id="2147483666" r:id="rId8"/>
    <p:sldLayoutId id="2147483687"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cap="none"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FC43A6-5299-0E0F-5089-4262C8CAFE07}"/>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F8FB12D6-4887-159B-98DD-51F7575B205E}"/>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CF5D811-1370-B5C7-C90F-D696186ACB89}"/>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EFF869-E145-4F14-AC9F-075644D490C3}" type="datetimeFigureOut">
              <a:rPr lang="fr-FR" smtClean="0"/>
              <a:t>09/12/2024</a:t>
            </a:fld>
            <a:endParaRPr lang="fr-FR"/>
          </a:p>
        </p:txBody>
      </p:sp>
      <p:sp>
        <p:nvSpPr>
          <p:cNvPr id="5" name="Espace réservé du pied de page 4">
            <a:extLst>
              <a:ext uri="{FF2B5EF4-FFF2-40B4-BE49-F238E27FC236}">
                <a16:creationId xmlns:a16="http://schemas.microsoft.com/office/drawing/2014/main" id="{299C37D0-0152-B23F-AE4D-BEBE78F46BC2}"/>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078497-ECDE-81BB-C945-0A7A9C6FC28B}"/>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37E0CB-3C35-4D88-8ABB-629F4251A257}" type="slidenum">
              <a:rPr lang="fr-FR" smtClean="0"/>
              <a:t>‹N°›</a:t>
            </a:fld>
            <a:endParaRPr lang="fr-FR"/>
          </a:p>
        </p:txBody>
      </p:sp>
    </p:spTree>
    <p:extLst>
      <p:ext uri="{BB962C8B-B14F-4D97-AF65-F5344CB8AC3E}">
        <p14:creationId xmlns:p14="http://schemas.microsoft.com/office/powerpoint/2010/main" val="5026080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fr-F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7.png"/><Relationship Id="rId11" Type="http://schemas.openxmlformats.org/officeDocument/2006/relationships/hyperlink" Target="https://www.flaticon.com/authors/yogi-aprelliyanto" TargetMode="External"/><Relationship Id="rId5" Type="http://schemas.openxmlformats.org/officeDocument/2006/relationships/image" Target="../media/image6.svg"/><Relationship Id="rId10" Type="http://schemas.openxmlformats.org/officeDocument/2006/relationships/hyperlink" Target="https://www.flaticon.com/free-icon/python_5968350?term=python&amp;page=1&amp;position=5&amp;origin=search&amp;related_id=5968350" TargetMode="External"/><Relationship Id="rId4" Type="http://schemas.openxmlformats.org/officeDocument/2006/relationships/image" Target="../media/image5.png"/><Relationship Id="rId9" Type="http://schemas.openxmlformats.org/officeDocument/2006/relationships/hyperlink" Target="https://www.flaticon.com/authors/juicy-fis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 Target="slide16.xml"/><Relationship Id="rId7" Type="http://schemas.openxmlformats.org/officeDocument/2006/relationships/image" Target="../media/image14.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2.xml"/><Relationship Id="rId4" Type="http://schemas.openxmlformats.org/officeDocument/2006/relationships/slide" Target="slide20.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6061FA-D4FF-C3C9-C7CE-1E5141E0DBA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FF5D199-E7CE-4963-5193-08765BC7B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sp>
        <p:nvSpPr>
          <p:cNvPr id="27" name="Rectangle 26">
            <a:extLst>
              <a:ext uri="{FF2B5EF4-FFF2-40B4-BE49-F238E27FC236}">
                <a16:creationId xmlns:a16="http://schemas.microsoft.com/office/drawing/2014/main" id="{7FFDFB0B-A204-DAE5-95AF-DFA55C06E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6"/>
            <a:ext cx="12188826" cy="685621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sp>
        <p:nvSpPr>
          <p:cNvPr id="29" name="Rectangle 28">
            <a:extLst>
              <a:ext uri="{FF2B5EF4-FFF2-40B4-BE49-F238E27FC236}">
                <a16:creationId xmlns:a16="http://schemas.microsoft.com/office/drawing/2014/main" id="{AC85E857-B085-76F6-8E81-86058E531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402" y="-826"/>
            <a:ext cx="11746980" cy="6838904"/>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sp>
        <p:nvSpPr>
          <p:cNvPr id="31" name="Rectangle 30">
            <a:extLst>
              <a:ext uri="{FF2B5EF4-FFF2-40B4-BE49-F238E27FC236}">
                <a16:creationId xmlns:a16="http://schemas.microsoft.com/office/drawing/2014/main" id="{2FBB451C-A4CB-77E8-3AAE-B0C60B0DC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813" y="-398"/>
            <a:ext cx="3607239" cy="6857078"/>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sp>
        <p:nvSpPr>
          <p:cNvPr id="33" name="Oval 32">
            <a:extLst>
              <a:ext uri="{FF2B5EF4-FFF2-40B4-BE49-F238E27FC236}">
                <a16:creationId xmlns:a16="http://schemas.microsoft.com/office/drawing/2014/main" id="{0C045E26-12DF-E4BD-28FE-5CF3AC46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8150" y="779960"/>
            <a:ext cx="4966239" cy="4987091"/>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prstClr val="white"/>
              </a:solidFill>
              <a:latin typeface="Aptos" panose="02110004020202020204"/>
            </a:endParaRPr>
          </a:p>
        </p:txBody>
      </p:sp>
      <p:sp>
        <p:nvSpPr>
          <p:cNvPr id="4" name="Titre 3">
            <a:extLst>
              <a:ext uri="{FF2B5EF4-FFF2-40B4-BE49-F238E27FC236}">
                <a16:creationId xmlns:a16="http://schemas.microsoft.com/office/drawing/2014/main" id="{907B139C-D0FE-FECA-0533-008F15619DB0}"/>
              </a:ext>
            </a:extLst>
          </p:cNvPr>
          <p:cNvSpPr>
            <a:spLocks noGrp="1"/>
          </p:cNvSpPr>
          <p:nvPr>
            <p:ph type="title"/>
          </p:nvPr>
        </p:nvSpPr>
        <p:spPr>
          <a:xfrm>
            <a:off x="569822" y="1085984"/>
            <a:ext cx="7992063" cy="1867029"/>
          </a:xfrm>
        </p:spPr>
        <p:txBody>
          <a:bodyPr vert="horz" lIns="91416" tIns="45708" rIns="91416" bIns="45708" rtlCol="0" anchor="t">
            <a:normAutofit/>
          </a:bodyPr>
          <a:lstStyle/>
          <a:p>
            <a:r>
              <a:rPr lang="fr-FR" sz="3999" dirty="0">
                <a:solidFill>
                  <a:srgbClr val="FFFFFF"/>
                </a:solidFill>
              </a:rPr>
              <a:t>Analyse des ventes de biens immobiliers en 2020</a:t>
            </a:r>
            <a:endParaRPr lang="en-US" sz="3599" dirty="0">
              <a:solidFill>
                <a:srgbClr val="FFFFFF"/>
              </a:solidFill>
            </a:endParaRPr>
          </a:p>
        </p:txBody>
      </p:sp>
      <p:sp>
        <p:nvSpPr>
          <p:cNvPr id="35" name="Rectangle 34">
            <a:extLst>
              <a:ext uri="{FF2B5EF4-FFF2-40B4-BE49-F238E27FC236}">
                <a16:creationId xmlns:a16="http://schemas.microsoft.com/office/drawing/2014/main" id="{550A1DA0-CA49-8049-EAD4-2E2C93634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3" y="4479764"/>
            <a:ext cx="12176199" cy="2377343"/>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sp>
        <p:nvSpPr>
          <p:cNvPr id="5" name="Espace réservé du texte 4">
            <a:extLst>
              <a:ext uri="{FF2B5EF4-FFF2-40B4-BE49-F238E27FC236}">
                <a16:creationId xmlns:a16="http://schemas.microsoft.com/office/drawing/2014/main" id="{E2B376C2-3983-436B-65BE-E62E8A5FA0F7}"/>
              </a:ext>
            </a:extLst>
          </p:cNvPr>
          <p:cNvSpPr>
            <a:spLocks noGrp="1"/>
          </p:cNvSpPr>
          <p:nvPr>
            <p:ph type="body" idx="1"/>
          </p:nvPr>
        </p:nvSpPr>
        <p:spPr>
          <a:xfrm>
            <a:off x="8583945" y="4489656"/>
            <a:ext cx="3258312" cy="1857137"/>
          </a:xfrm>
        </p:spPr>
        <p:txBody>
          <a:bodyPr vert="horz" lIns="91416" tIns="45708" rIns="91416" bIns="45708" rtlCol="0" anchor="ctr">
            <a:noAutofit/>
          </a:bodyPr>
          <a:lstStyle/>
          <a:p>
            <a:r>
              <a:rPr lang="en-US" sz="2799" dirty="0" err="1">
                <a:solidFill>
                  <a:srgbClr val="FFFFFF"/>
                </a:solidFill>
                <a:latin typeface="+mj-lt"/>
                <a:ea typeface="+mj-ea"/>
                <a:cs typeface="+mj-cs"/>
              </a:rPr>
              <a:t>Créer</a:t>
            </a:r>
            <a:r>
              <a:rPr lang="en-US" sz="2799" dirty="0">
                <a:solidFill>
                  <a:srgbClr val="FFFFFF"/>
                </a:solidFill>
                <a:latin typeface="+mj-lt"/>
                <a:ea typeface="+mj-ea"/>
                <a:cs typeface="+mj-cs"/>
              </a:rPr>
              <a:t> et </a:t>
            </a:r>
            <a:r>
              <a:rPr lang="en-US" sz="2799" dirty="0" err="1">
                <a:solidFill>
                  <a:srgbClr val="FFFFFF"/>
                </a:solidFill>
                <a:latin typeface="+mj-lt"/>
                <a:ea typeface="+mj-ea"/>
                <a:cs typeface="+mj-cs"/>
              </a:rPr>
              <a:t>Utiliser</a:t>
            </a:r>
            <a:r>
              <a:rPr lang="en-US" sz="2799" dirty="0">
                <a:solidFill>
                  <a:srgbClr val="FFFFFF"/>
                </a:solidFill>
                <a:latin typeface="+mj-lt"/>
                <a:ea typeface="+mj-ea"/>
                <a:cs typeface="+mj-cs"/>
              </a:rPr>
              <a:t> </a:t>
            </a:r>
            <a:r>
              <a:rPr lang="en-US" sz="2799" dirty="0" err="1">
                <a:solidFill>
                  <a:srgbClr val="FFFFFF"/>
                </a:solidFill>
                <a:latin typeface="+mj-lt"/>
                <a:ea typeface="+mj-ea"/>
                <a:cs typeface="+mj-cs"/>
              </a:rPr>
              <a:t>une</a:t>
            </a:r>
            <a:r>
              <a:rPr lang="en-US" sz="2799" dirty="0">
                <a:solidFill>
                  <a:srgbClr val="FFFFFF"/>
                </a:solidFill>
                <a:latin typeface="+mj-lt"/>
                <a:ea typeface="+mj-ea"/>
                <a:cs typeface="+mj-cs"/>
              </a:rPr>
              <a:t> base de données </a:t>
            </a:r>
            <a:r>
              <a:rPr lang="en-US" sz="2799" dirty="0" err="1">
                <a:solidFill>
                  <a:srgbClr val="FFFFFF"/>
                </a:solidFill>
                <a:latin typeface="+mj-lt"/>
                <a:ea typeface="+mj-ea"/>
                <a:cs typeface="+mj-cs"/>
              </a:rPr>
              <a:t>immobilières</a:t>
            </a:r>
            <a:r>
              <a:rPr lang="en-US" sz="2799" dirty="0">
                <a:solidFill>
                  <a:srgbClr val="FFFFFF"/>
                </a:solidFill>
                <a:latin typeface="+mj-lt"/>
                <a:ea typeface="+mj-ea"/>
                <a:cs typeface="+mj-cs"/>
              </a:rPr>
              <a:t> avec SQL (et Python)</a:t>
            </a:r>
            <a:endParaRPr lang="en-US" sz="2799" dirty="0">
              <a:solidFill>
                <a:srgbClr val="FFFFFF"/>
              </a:solidFill>
            </a:endParaRPr>
          </a:p>
        </p:txBody>
      </p:sp>
      <p:sp>
        <p:nvSpPr>
          <p:cNvPr id="37" name="Rectangle 36">
            <a:extLst>
              <a:ext uri="{FF2B5EF4-FFF2-40B4-BE49-F238E27FC236}">
                <a16:creationId xmlns:a16="http://schemas.microsoft.com/office/drawing/2014/main" id="{7CF2FD4C-3F50-009D-D803-F9DCF84A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5270" y="1633128"/>
            <a:ext cx="6855786" cy="3591323"/>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ptos" panose="02110004020202020204"/>
            </a:endParaRPr>
          </a:p>
        </p:txBody>
      </p:sp>
      <p:pic>
        <p:nvPicPr>
          <p:cNvPr id="3" name="Graphique 2" descr="Logement contour">
            <a:extLst>
              <a:ext uri="{FF2B5EF4-FFF2-40B4-BE49-F238E27FC236}">
                <a16:creationId xmlns:a16="http://schemas.microsoft.com/office/drawing/2014/main" id="{EEB7E865-4F47-A903-EDED-18E8871E6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605" y="4824018"/>
            <a:ext cx="1188410" cy="1188410"/>
          </a:xfrm>
          <a:prstGeom prst="rect">
            <a:avLst/>
          </a:prstGeom>
        </p:spPr>
      </p:pic>
      <p:pic>
        <p:nvPicPr>
          <p:cNvPr id="7" name="Graphique 6" descr="Presse-papiers badge contour">
            <a:extLst>
              <a:ext uri="{FF2B5EF4-FFF2-40B4-BE49-F238E27FC236}">
                <a16:creationId xmlns:a16="http://schemas.microsoft.com/office/drawing/2014/main" id="{7B205A87-223B-7A2A-C3A1-5C5C59712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2397" y="4861986"/>
            <a:ext cx="1188410" cy="1188410"/>
          </a:xfrm>
          <a:prstGeom prst="rect">
            <a:avLst/>
          </a:prstGeom>
        </p:spPr>
      </p:pic>
      <p:pic>
        <p:nvPicPr>
          <p:cNvPr id="13" name="Graphique 12" descr="Statistiques contour">
            <a:extLst>
              <a:ext uri="{FF2B5EF4-FFF2-40B4-BE49-F238E27FC236}">
                <a16:creationId xmlns:a16="http://schemas.microsoft.com/office/drawing/2014/main" id="{53917F23-012C-06DB-0D0F-A754DE9BDB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1871" y="4871849"/>
            <a:ext cx="1188410" cy="1188410"/>
          </a:xfrm>
          <a:prstGeom prst="rect">
            <a:avLst/>
          </a:prstGeom>
        </p:spPr>
      </p:pic>
      <p:pic>
        <p:nvPicPr>
          <p:cNvPr id="18" name="Image 17" descr="Une image contenant symbole, cercle, Police, blanc&#10;&#10;Description générée automatiquement">
            <a:extLst>
              <a:ext uri="{FF2B5EF4-FFF2-40B4-BE49-F238E27FC236}">
                <a16:creationId xmlns:a16="http://schemas.microsoft.com/office/drawing/2014/main" id="{4EE61F8B-B3B6-058C-8077-51C3E9EBFD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508" y="775183"/>
            <a:ext cx="1259672" cy="1259672"/>
          </a:xfrm>
          <a:prstGeom prst="rect">
            <a:avLst/>
          </a:prstGeom>
        </p:spPr>
      </p:pic>
      <p:sp>
        <p:nvSpPr>
          <p:cNvPr id="19" name="ZoneTexte 18">
            <a:extLst>
              <a:ext uri="{FF2B5EF4-FFF2-40B4-BE49-F238E27FC236}">
                <a16:creationId xmlns:a16="http://schemas.microsoft.com/office/drawing/2014/main" id="{F07A2F6B-6064-496A-C31F-8DBFE2BCC1D6}"/>
              </a:ext>
            </a:extLst>
          </p:cNvPr>
          <p:cNvSpPr txBox="1"/>
          <p:nvPr/>
        </p:nvSpPr>
        <p:spPr>
          <a:xfrm>
            <a:off x="8870307" y="77328"/>
            <a:ext cx="3332075" cy="600164"/>
          </a:xfrm>
          <a:prstGeom prst="rect">
            <a:avLst/>
          </a:prstGeom>
          <a:noFill/>
        </p:spPr>
        <p:txBody>
          <a:bodyPr wrap="square" rtlCol="0">
            <a:spAutoFit/>
          </a:bodyPr>
          <a:lstStyle/>
          <a:p>
            <a:pPr algn="r" defTabSz="914126">
              <a:defRPr/>
            </a:pPr>
            <a:r>
              <a:rPr lang="en-US" sz="1100" dirty="0">
                <a:solidFill>
                  <a:prstClr val="white"/>
                </a:solidFill>
                <a:latin typeface="Aptos" panose="02110004020202020204"/>
                <a:hlinkClick r:id="rId9">
                  <a:extLst>
                    <a:ext uri="{A12FA001-AC4F-418D-AE19-62706E023703}">
                      <ahyp:hlinkClr xmlns:ahyp="http://schemas.microsoft.com/office/drawing/2018/hyperlinkcolor" val="tx"/>
                    </a:ext>
                  </a:extLst>
                </a:hlinkClick>
              </a:rPr>
              <a:t>SQL icons designed by </a:t>
            </a:r>
            <a:r>
              <a:rPr lang="en-US" sz="1100" dirty="0" err="1">
                <a:solidFill>
                  <a:prstClr val="white"/>
                </a:solidFill>
                <a:latin typeface="Aptos" panose="02110004020202020204"/>
                <a:hlinkClick r:id="rId9">
                  <a:extLst>
                    <a:ext uri="{A12FA001-AC4F-418D-AE19-62706E023703}">
                      <ahyp:hlinkClr xmlns:ahyp="http://schemas.microsoft.com/office/drawing/2018/hyperlinkcolor" val="tx"/>
                    </a:ext>
                  </a:extLst>
                </a:hlinkClick>
              </a:rPr>
              <a:t>juicy_fish</a:t>
            </a:r>
            <a:r>
              <a:rPr lang="en-US" sz="1100" dirty="0">
                <a:solidFill>
                  <a:prstClr val="white"/>
                </a:solidFill>
                <a:latin typeface="Aptos" panose="02110004020202020204"/>
                <a:hlinkClick r:id="rId9">
                  <a:extLst>
                    <a:ext uri="{A12FA001-AC4F-418D-AE19-62706E023703}">
                      <ahyp:hlinkClr xmlns:ahyp="http://schemas.microsoft.com/office/drawing/2018/hyperlinkcolor" val="tx"/>
                    </a:ext>
                  </a:extLst>
                </a:hlinkClick>
              </a:rPr>
              <a:t> | </a:t>
            </a:r>
            <a:r>
              <a:rPr lang="en-US" sz="1100" dirty="0" err="1">
                <a:solidFill>
                  <a:prstClr val="white"/>
                </a:solidFill>
                <a:latin typeface="Aptos" panose="02110004020202020204"/>
                <a:hlinkClick r:id="rId9">
                  <a:extLst>
                    <a:ext uri="{A12FA001-AC4F-418D-AE19-62706E023703}">
                      <ahyp:hlinkClr xmlns:ahyp="http://schemas.microsoft.com/office/drawing/2018/hyperlinkcolor" val="tx"/>
                    </a:ext>
                  </a:extLst>
                </a:hlinkClick>
              </a:rPr>
              <a:t>Flaticon</a:t>
            </a:r>
            <a:endParaRPr lang="en-US" sz="1100" dirty="0">
              <a:solidFill>
                <a:prstClr val="white"/>
              </a:solidFill>
              <a:latin typeface="Aptos" panose="02110004020202020204"/>
            </a:endParaRPr>
          </a:p>
          <a:p>
            <a:pPr algn="r" defTabSz="914126">
              <a:defRPr/>
            </a:pPr>
            <a:r>
              <a:rPr lang="en-US" sz="1100" dirty="0">
                <a:solidFill>
                  <a:schemeClr val="bg1"/>
                </a:solidFill>
                <a:latin typeface="Aptos" panose="02110004020202020204"/>
                <a:hlinkClick r:id="rId10">
                  <a:extLst>
                    <a:ext uri="{A12FA001-AC4F-418D-AE19-62706E023703}">
                      <ahyp:hlinkClr xmlns:ahyp="http://schemas.microsoft.com/office/drawing/2018/hyperlinkcolor" val="tx"/>
                    </a:ext>
                  </a:extLst>
                </a:hlinkClick>
              </a:rPr>
              <a:t>Python icons designed by </a:t>
            </a:r>
            <a:r>
              <a:rPr lang="en-US" sz="1100" dirty="0" err="1">
                <a:solidFill>
                  <a:schemeClr val="bg1"/>
                </a:solidFill>
                <a:latin typeface="Aptos" panose="02110004020202020204"/>
                <a:hlinkClick r:id="rId10">
                  <a:extLst>
                    <a:ext uri="{A12FA001-AC4F-418D-AE19-62706E023703}">
                      <ahyp:hlinkClr xmlns:ahyp="http://schemas.microsoft.com/office/drawing/2018/hyperlinkcolor" val="tx"/>
                    </a:ext>
                  </a:extLst>
                </a:hlinkClick>
              </a:rPr>
              <a:t>Freepik</a:t>
            </a:r>
            <a:r>
              <a:rPr lang="en-US" sz="1100" dirty="0">
                <a:solidFill>
                  <a:schemeClr val="bg1"/>
                </a:solidFill>
                <a:latin typeface="Aptos" panose="02110004020202020204"/>
                <a:hlinkClick r:id="rId10">
                  <a:extLst>
                    <a:ext uri="{A12FA001-AC4F-418D-AE19-62706E023703}">
                      <ahyp:hlinkClr xmlns:ahyp="http://schemas.microsoft.com/office/drawing/2018/hyperlinkcolor" val="tx"/>
                    </a:ext>
                  </a:extLst>
                </a:hlinkClick>
              </a:rPr>
              <a:t> | </a:t>
            </a:r>
            <a:r>
              <a:rPr lang="en-US" sz="1100" dirty="0" err="1">
                <a:solidFill>
                  <a:schemeClr val="bg1"/>
                </a:solidFill>
                <a:latin typeface="Aptos" panose="02110004020202020204"/>
                <a:hlinkClick r:id="rId10">
                  <a:extLst>
                    <a:ext uri="{A12FA001-AC4F-418D-AE19-62706E023703}">
                      <ahyp:hlinkClr xmlns:ahyp="http://schemas.microsoft.com/office/drawing/2018/hyperlinkcolor" val="tx"/>
                    </a:ext>
                  </a:extLst>
                </a:hlinkClick>
              </a:rPr>
              <a:t>Flaticon</a:t>
            </a:r>
            <a:br>
              <a:rPr lang="en-US" sz="1100" dirty="0">
                <a:solidFill>
                  <a:schemeClr val="bg1"/>
                </a:solidFill>
                <a:latin typeface="Aptos" panose="02110004020202020204"/>
              </a:rPr>
            </a:br>
            <a:r>
              <a:rPr lang="en-US" sz="1100" dirty="0">
                <a:solidFill>
                  <a:schemeClr val="bg1"/>
                </a:solidFill>
                <a:latin typeface="Aptos" panose="02110004020202020204"/>
                <a:hlinkClick r:id="rId11">
                  <a:extLst>
                    <a:ext uri="{A12FA001-AC4F-418D-AE19-62706E023703}">
                      <ahyp:hlinkClr xmlns:ahyp="http://schemas.microsoft.com/office/drawing/2018/hyperlinkcolor" val="tx"/>
                    </a:ext>
                  </a:extLst>
                </a:hlinkClick>
              </a:rPr>
              <a:t>House icon designed by Yogi </a:t>
            </a:r>
            <a:r>
              <a:rPr lang="en-US" sz="1100" dirty="0" err="1">
                <a:solidFill>
                  <a:schemeClr val="bg1"/>
                </a:solidFill>
                <a:latin typeface="Aptos" panose="02110004020202020204"/>
                <a:hlinkClick r:id="rId11">
                  <a:extLst>
                    <a:ext uri="{A12FA001-AC4F-418D-AE19-62706E023703}">
                      <ahyp:hlinkClr xmlns:ahyp="http://schemas.microsoft.com/office/drawing/2018/hyperlinkcolor" val="tx"/>
                    </a:ext>
                  </a:extLst>
                </a:hlinkClick>
              </a:rPr>
              <a:t>Aprelliyanto</a:t>
            </a:r>
            <a:r>
              <a:rPr lang="en-US" sz="1100" dirty="0">
                <a:solidFill>
                  <a:schemeClr val="bg1"/>
                </a:solidFill>
                <a:latin typeface="Aptos" panose="02110004020202020204"/>
                <a:hlinkClick r:id="rId11">
                  <a:extLst>
                    <a:ext uri="{A12FA001-AC4F-418D-AE19-62706E023703}">
                      <ahyp:hlinkClr xmlns:ahyp="http://schemas.microsoft.com/office/drawing/2018/hyperlinkcolor" val="tx"/>
                    </a:ext>
                  </a:extLst>
                </a:hlinkClick>
              </a:rPr>
              <a:t> | </a:t>
            </a:r>
            <a:r>
              <a:rPr lang="en-US" sz="1100" dirty="0" err="1">
                <a:solidFill>
                  <a:schemeClr val="bg1"/>
                </a:solidFill>
                <a:latin typeface="Aptos" panose="02110004020202020204"/>
                <a:hlinkClick r:id="rId11">
                  <a:extLst>
                    <a:ext uri="{A12FA001-AC4F-418D-AE19-62706E023703}">
                      <ahyp:hlinkClr xmlns:ahyp="http://schemas.microsoft.com/office/drawing/2018/hyperlinkcolor" val="tx"/>
                    </a:ext>
                  </a:extLst>
                </a:hlinkClick>
              </a:rPr>
              <a:t>Flaticon</a:t>
            </a:r>
            <a:endParaRPr lang="en-US" sz="1100" dirty="0">
              <a:solidFill>
                <a:schemeClr val="bg1"/>
              </a:solidFill>
              <a:latin typeface="Aptos" panose="02110004020202020204"/>
            </a:endParaRPr>
          </a:p>
        </p:txBody>
      </p:sp>
      <p:sp>
        <p:nvSpPr>
          <p:cNvPr id="2" name="ZoneTexte 1">
            <a:extLst>
              <a:ext uri="{FF2B5EF4-FFF2-40B4-BE49-F238E27FC236}">
                <a16:creationId xmlns:a16="http://schemas.microsoft.com/office/drawing/2014/main" id="{99BF764D-87D4-3249-FB7D-D436E5C3377B}"/>
              </a:ext>
            </a:extLst>
          </p:cNvPr>
          <p:cNvSpPr txBox="1"/>
          <p:nvPr/>
        </p:nvSpPr>
        <p:spPr>
          <a:xfrm>
            <a:off x="483130" y="201584"/>
            <a:ext cx="7236313" cy="492315"/>
          </a:xfrm>
          <a:prstGeom prst="rect">
            <a:avLst/>
          </a:prstGeom>
          <a:noFill/>
        </p:spPr>
        <p:txBody>
          <a:bodyPr wrap="square" rtlCol="0">
            <a:spAutoFit/>
          </a:bodyPr>
          <a:lstStyle/>
          <a:p>
            <a:pPr defTabSz="914126">
              <a:defRPr/>
            </a:pPr>
            <a:r>
              <a:rPr lang="fr-FR" sz="2599" dirty="0">
                <a:solidFill>
                  <a:srgbClr val="FFFFFF"/>
                </a:solidFill>
                <a:latin typeface="Aptos" panose="02110004020202020204"/>
              </a:rPr>
              <a:t>Data </a:t>
            </a:r>
            <a:r>
              <a:rPr lang="fr-FR" sz="2599" dirty="0" err="1">
                <a:solidFill>
                  <a:srgbClr val="FFFFFF"/>
                </a:solidFill>
                <a:latin typeface="Aptos" panose="02110004020202020204"/>
              </a:rPr>
              <a:t>Analyst</a:t>
            </a:r>
            <a:r>
              <a:rPr lang="fr-FR" sz="2599" dirty="0">
                <a:solidFill>
                  <a:srgbClr val="FFFFFF"/>
                </a:solidFill>
                <a:latin typeface="Aptos" panose="02110004020202020204"/>
              </a:rPr>
              <a:t> – Projet 5</a:t>
            </a:r>
            <a:endParaRPr lang="fr-FR" sz="2599" dirty="0">
              <a:solidFill>
                <a:prstClr val="black"/>
              </a:solidFill>
              <a:latin typeface="Aptos" panose="02110004020202020204"/>
            </a:endParaRPr>
          </a:p>
        </p:txBody>
      </p:sp>
      <p:pic>
        <p:nvPicPr>
          <p:cNvPr id="8" name="Image 7" descr="Une image contenant clipart, symbole, Graphique, dessin humoristique&#10;&#10;Description générée automatiquement">
            <a:extLst>
              <a:ext uri="{FF2B5EF4-FFF2-40B4-BE49-F238E27FC236}">
                <a16:creationId xmlns:a16="http://schemas.microsoft.com/office/drawing/2014/main" id="{42820102-AAA3-DF46-7FF8-F7D108CB3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3327" y="2651280"/>
            <a:ext cx="1259672" cy="1259672"/>
          </a:xfrm>
          <a:prstGeom prst="rect">
            <a:avLst/>
          </a:prstGeom>
        </p:spPr>
      </p:pic>
      <p:pic>
        <p:nvPicPr>
          <p:cNvPr id="6" name="Google Shape;257;p33" descr="https://lh5.googleusercontent.com/TcdnvzxQ7ulQo8GiFwfIKujloK6EfAJv7ikP-EvnfdTVQnROS3WXw6XSx9Cpd73e_l7GCUAnbxroB-qlzG2fvYdCyl-Y5QZ95MpiD-GfDN-4taJyHRqsr3vOZzc3ONTBu52b0HIdUOMeHvdHiA_5tD0">
            <a:extLst>
              <a:ext uri="{FF2B5EF4-FFF2-40B4-BE49-F238E27FC236}">
                <a16:creationId xmlns:a16="http://schemas.microsoft.com/office/drawing/2014/main" id="{2A8BD0FE-ED9B-F3B8-B440-A4CCF6852393}"/>
              </a:ext>
            </a:extLst>
          </p:cNvPr>
          <p:cNvPicPr preferRelativeResize="0"/>
          <p:nvPr/>
        </p:nvPicPr>
        <p:blipFill rotWithShape="1">
          <a:blip r:embed="rId13">
            <a:alphaModFix/>
          </a:blip>
          <a:srcRect l="15087" t="24405" r="12526" b="30845"/>
          <a:stretch/>
        </p:blipFill>
        <p:spPr>
          <a:xfrm>
            <a:off x="569821" y="2964861"/>
            <a:ext cx="3114529" cy="639673"/>
          </a:xfrm>
          <a:prstGeom prst="rect">
            <a:avLst/>
          </a:prstGeom>
          <a:noFill/>
          <a:ln>
            <a:noFill/>
          </a:ln>
        </p:spPr>
      </p:pic>
    </p:spTree>
    <p:extLst>
      <p:ext uri="{BB962C8B-B14F-4D97-AF65-F5344CB8AC3E}">
        <p14:creationId xmlns:p14="http://schemas.microsoft.com/office/powerpoint/2010/main" val="359757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92880-40ED-9CE7-C96A-E5A0AD0EE25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07F1BF-35A8-7AF4-8346-F38F1A4E9201}"/>
              </a:ext>
            </a:extLst>
          </p:cNvPr>
          <p:cNvSpPr>
            <a:spLocks noGrp="1"/>
          </p:cNvSpPr>
          <p:nvPr>
            <p:ph type="title"/>
          </p:nvPr>
        </p:nvSpPr>
        <p:spPr/>
        <p:txBody>
          <a:bodyPr>
            <a:normAutofit/>
          </a:bodyPr>
          <a:lstStyle/>
          <a:p>
            <a:r>
              <a:rPr lang="fr-FR" sz="2800" dirty="0"/>
              <a:t>C - STRATEGIE DE SAUVEGARDE et de CONFOMRITE au RGPD</a:t>
            </a:r>
          </a:p>
        </p:txBody>
      </p:sp>
      <p:sp>
        <p:nvSpPr>
          <p:cNvPr id="3" name="Espace réservé du contenu 2">
            <a:extLst>
              <a:ext uri="{FF2B5EF4-FFF2-40B4-BE49-F238E27FC236}">
                <a16:creationId xmlns:a16="http://schemas.microsoft.com/office/drawing/2014/main" id="{48B44597-7F1F-7495-EFA0-9BE1A565E44C}"/>
              </a:ext>
            </a:extLst>
          </p:cNvPr>
          <p:cNvSpPr>
            <a:spLocks noGrp="1"/>
          </p:cNvSpPr>
          <p:nvPr>
            <p:ph idx="1"/>
          </p:nvPr>
        </p:nvSpPr>
        <p:spPr/>
        <p:txBody>
          <a:bodyPr>
            <a:normAutofit/>
          </a:bodyPr>
          <a:lstStyle/>
          <a:p>
            <a:pPr marL="0" indent="0">
              <a:buNone/>
            </a:pPr>
            <a:r>
              <a:rPr lang="fr-FR" sz="1600" b="1" i="0" u="sng" dirty="0">
                <a:solidFill>
                  <a:srgbClr val="271A38"/>
                </a:solidFill>
                <a:effectLst/>
                <a:latin typeface="Inter"/>
              </a:rPr>
              <a:t>CONFORMITE AU RGPD :</a:t>
            </a:r>
          </a:p>
          <a:p>
            <a:pPr marL="285750" indent="-285750">
              <a:buFont typeface="Arial" panose="020B0604020202020204" pitchFamily="34" charset="0"/>
              <a:buChar char="•"/>
            </a:pPr>
            <a:r>
              <a:rPr lang="fr-FR" sz="1600" b="1" i="0" dirty="0">
                <a:solidFill>
                  <a:srgbClr val="271A38"/>
                </a:solidFill>
                <a:effectLst/>
                <a:latin typeface="Inter"/>
              </a:rPr>
              <a:t>Nettoyage à la racine (avec Python) :</a:t>
            </a:r>
            <a:br>
              <a:rPr lang="fr-FR" sz="1600" b="1" i="0" dirty="0">
                <a:solidFill>
                  <a:srgbClr val="271A38"/>
                </a:solidFill>
                <a:effectLst/>
                <a:latin typeface="Inter"/>
              </a:rPr>
            </a:br>
            <a:r>
              <a:rPr lang="fr-FR" sz="1600" b="1" i="0" dirty="0">
                <a:solidFill>
                  <a:srgbClr val="271A38"/>
                </a:solidFill>
                <a:effectLst/>
                <a:latin typeface="Inter"/>
              </a:rPr>
              <a:t>- Retrait des données personnelles </a:t>
            </a:r>
            <a:r>
              <a:rPr lang="fr-FR" sz="1600" b="0" i="0" dirty="0">
                <a:solidFill>
                  <a:srgbClr val="271A38"/>
                </a:solidFill>
                <a:effectLst/>
                <a:latin typeface="Inter"/>
              </a:rPr>
              <a:t>(Nom de l’acquéreur)</a:t>
            </a:r>
            <a:r>
              <a:rPr lang="fr-FR" sz="1600" dirty="0">
                <a:solidFill>
                  <a:srgbClr val="271A38"/>
                </a:solidFill>
                <a:latin typeface="Inter"/>
              </a:rPr>
              <a:t> et</a:t>
            </a:r>
            <a:r>
              <a:rPr lang="fr-FR" sz="1600" b="1" dirty="0">
                <a:solidFill>
                  <a:srgbClr val="271A38"/>
                </a:solidFill>
                <a:latin typeface="Inter"/>
              </a:rPr>
              <a:t> des données inutiles</a:t>
            </a:r>
            <a:br>
              <a:rPr lang="fr-FR" sz="1600" b="1" dirty="0">
                <a:solidFill>
                  <a:srgbClr val="271A38"/>
                </a:solidFill>
                <a:latin typeface="Inter"/>
              </a:rPr>
            </a:br>
            <a:r>
              <a:rPr lang="fr-FR" sz="1600" b="1" dirty="0">
                <a:solidFill>
                  <a:srgbClr val="271A38"/>
                </a:solidFill>
                <a:latin typeface="Inter"/>
              </a:rPr>
              <a:t>- </a:t>
            </a:r>
            <a:r>
              <a:rPr lang="fr-FR" sz="1600" b="1" i="0" dirty="0">
                <a:solidFill>
                  <a:srgbClr val="271A38"/>
                </a:solidFill>
                <a:effectLst/>
                <a:latin typeface="Inter"/>
              </a:rPr>
              <a:t>Fichier .csv </a:t>
            </a:r>
            <a:r>
              <a:rPr lang="fr-FR" sz="1600" b="0" i="0" dirty="0">
                <a:solidFill>
                  <a:srgbClr val="271A38"/>
                </a:solidFill>
                <a:effectLst/>
                <a:latin typeface="Inter"/>
              </a:rPr>
              <a:t>créés uniquement avec les </a:t>
            </a:r>
            <a:r>
              <a:rPr lang="fr-FR" sz="1600" b="1" i="0" dirty="0">
                <a:solidFill>
                  <a:srgbClr val="271A38"/>
                </a:solidFill>
                <a:effectLst/>
                <a:latin typeface="Inter"/>
              </a:rPr>
              <a:t>données utiles et conforme au RGPD</a:t>
            </a:r>
            <a:endParaRPr lang="fr-FR" sz="1600" b="0" i="0" dirty="0">
              <a:solidFill>
                <a:srgbClr val="271A38"/>
              </a:solidFill>
              <a:effectLst/>
              <a:latin typeface="Inter"/>
            </a:endParaRPr>
          </a:p>
          <a:p>
            <a:pPr marL="285750" indent="-285750">
              <a:buFont typeface="Arial" panose="020B0604020202020204" pitchFamily="34" charset="0"/>
              <a:buChar char="•"/>
            </a:pPr>
            <a:r>
              <a:rPr lang="fr-FR" sz="1600" b="1" dirty="0">
                <a:solidFill>
                  <a:srgbClr val="271A38"/>
                </a:solidFill>
                <a:latin typeface="Inter"/>
              </a:rPr>
              <a:t>SGBD n’intégrant que des données respectant le RGPD</a:t>
            </a:r>
            <a:r>
              <a:rPr lang="fr-FR" sz="1600" dirty="0">
                <a:solidFill>
                  <a:srgbClr val="271A38"/>
                </a:solidFill>
                <a:latin typeface="Inter"/>
              </a:rPr>
              <a:t>.</a:t>
            </a:r>
            <a:endParaRPr lang="fr-FR" sz="1600" b="0" i="0" dirty="0">
              <a:solidFill>
                <a:srgbClr val="271A38"/>
              </a:solidFill>
              <a:effectLst/>
              <a:latin typeface="Inter"/>
            </a:endParaRPr>
          </a:p>
          <a:p>
            <a:pPr marL="0" indent="0">
              <a:buNone/>
            </a:pPr>
            <a:r>
              <a:rPr lang="fr-FR" sz="1600" b="1" u="sng" dirty="0">
                <a:solidFill>
                  <a:srgbClr val="271A38"/>
                </a:solidFill>
                <a:latin typeface="Inter"/>
              </a:rPr>
              <a:t>STRATEGIE DE SAUVEGARDE :</a:t>
            </a:r>
          </a:p>
          <a:p>
            <a:pPr marL="285750" indent="-285750">
              <a:buFont typeface="Arial" panose="020B0604020202020204" pitchFamily="34" charset="0"/>
              <a:buChar char="•"/>
            </a:pPr>
            <a:r>
              <a:rPr lang="fr-FR" sz="1600" b="1" dirty="0">
                <a:solidFill>
                  <a:srgbClr val="271A38"/>
                </a:solidFill>
                <a:latin typeface="Inter"/>
              </a:rPr>
              <a:t>Fichiers .csv :</a:t>
            </a:r>
            <a:br>
              <a:rPr lang="fr-FR" sz="1600" b="1" dirty="0">
                <a:solidFill>
                  <a:srgbClr val="271A38"/>
                </a:solidFill>
                <a:latin typeface="Inter"/>
              </a:rPr>
            </a:br>
            <a:r>
              <a:rPr lang="fr-FR" sz="1600" b="1" dirty="0">
                <a:solidFill>
                  <a:srgbClr val="271A38"/>
                </a:solidFill>
                <a:latin typeface="Inter"/>
              </a:rPr>
              <a:t>- </a:t>
            </a:r>
            <a:r>
              <a:rPr lang="fr-FR" sz="1600" dirty="0">
                <a:solidFill>
                  <a:srgbClr val="271A38"/>
                </a:solidFill>
                <a:latin typeface="Inter"/>
              </a:rPr>
              <a:t>conforme au RGPD</a:t>
            </a:r>
            <a:br>
              <a:rPr lang="fr-FR" sz="1600" dirty="0">
                <a:solidFill>
                  <a:srgbClr val="271A38"/>
                </a:solidFill>
                <a:latin typeface="Inter"/>
              </a:rPr>
            </a:br>
            <a:r>
              <a:rPr lang="fr-FR" sz="1600" dirty="0">
                <a:solidFill>
                  <a:srgbClr val="271A38"/>
                </a:solidFill>
                <a:latin typeface="Inter"/>
              </a:rPr>
              <a:t>- intègres et </a:t>
            </a:r>
            <a:r>
              <a:rPr lang="fr-FR" sz="1600" b="1" dirty="0">
                <a:solidFill>
                  <a:srgbClr val="271A38"/>
                </a:solidFill>
                <a:latin typeface="Inter"/>
              </a:rPr>
              <a:t>non modifié par la suite</a:t>
            </a:r>
            <a:br>
              <a:rPr lang="fr-FR" sz="1600" b="1" dirty="0">
                <a:solidFill>
                  <a:srgbClr val="271A38"/>
                </a:solidFill>
                <a:latin typeface="Inter"/>
              </a:rPr>
            </a:br>
            <a:r>
              <a:rPr lang="fr-FR" sz="1600" b="1" dirty="0">
                <a:solidFill>
                  <a:srgbClr val="271A38"/>
                </a:solidFill>
                <a:latin typeface="Inter"/>
              </a:rPr>
              <a:t>-reproductibles à partir des fichiers sources (via </a:t>
            </a:r>
            <a:r>
              <a:rPr lang="fr-FR" sz="1600" b="1" dirty="0" err="1">
                <a:solidFill>
                  <a:srgbClr val="271A38"/>
                </a:solidFill>
                <a:latin typeface="Inter"/>
              </a:rPr>
              <a:t>Jupyter</a:t>
            </a:r>
            <a:r>
              <a:rPr lang="fr-FR" sz="1600" b="1" dirty="0">
                <a:solidFill>
                  <a:srgbClr val="271A38"/>
                </a:solidFill>
                <a:latin typeface="Inter"/>
              </a:rPr>
              <a:t> Notebook)</a:t>
            </a:r>
            <a:endParaRPr lang="fr-FR" sz="1600" dirty="0">
              <a:solidFill>
                <a:srgbClr val="271A38"/>
              </a:solidFill>
              <a:latin typeface="Inter"/>
            </a:endParaRPr>
          </a:p>
        </p:txBody>
      </p:sp>
      <p:sp>
        <p:nvSpPr>
          <p:cNvPr id="4" name="Espace réservé du numéro de diapositive 3">
            <a:extLst>
              <a:ext uri="{FF2B5EF4-FFF2-40B4-BE49-F238E27FC236}">
                <a16:creationId xmlns:a16="http://schemas.microsoft.com/office/drawing/2014/main" id="{978D7CEF-0836-C2D8-F50B-AF0EE433CB1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51834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9F71-0E18-3394-A7E9-70213029E5C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AF3DC5-E059-F915-B064-0A6D98C20AA8}"/>
              </a:ext>
            </a:extLst>
          </p:cNvPr>
          <p:cNvSpPr>
            <a:spLocks noGrp="1"/>
          </p:cNvSpPr>
          <p:nvPr>
            <p:ph type="title"/>
          </p:nvPr>
        </p:nvSpPr>
        <p:spPr/>
        <p:txBody>
          <a:bodyPr/>
          <a:lstStyle/>
          <a:p>
            <a:r>
              <a:rPr lang="fr-FR" dirty="0"/>
              <a:t>II-LES DONNEES</a:t>
            </a:r>
          </a:p>
        </p:txBody>
      </p:sp>
      <p:sp>
        <p:nvSpPr>
          <p:cNvPr id="5" name="Espace réservé du contenu 4">
            <a:extLst>
              <a:ext uri="{FF2B5EF4-FFF2-40B4-BE49-F238E27FC236}">
                <a16:creationId xmlns:a16="http://schemas.microsoft.com/office/drawing/2014/main" id="{3B78C9FE-318E-5AE2-37AA-D490AC589C5A}"/>
              </a:ext>
            </a:extLst>
          </p:cNvPr>
          <p:cNvSpPr>
            <a:spLocks noGrp="1"/>
          </p:cNvSpPr>
          <p:nvPr>
            <p:ph idx="1"/>
          </p:nvPr>
        </p:nvSpPr>
        <p:spPr/>
        <p:txBody>
          <a:bodyPr>
            <a:normAutofit/>
          </a:bodyPr>
          <a:lstStyle/>
          <a:p>
            <a:r>
              <a:rPr lang="fr-FR" dirty="0">
                <a:hlinkClick r:id="rId2" action="ppaction://hlinksldjump">
                  <a:extLst>
                    <a:ext uri="{A12FA001-AC4F-418D-AE19-62706E023703}">
                      <ahyp:hlinkClr xmlns:ahyp="http://schemas.microsoft.com/office/drawing/2018/hyperlinkcolor" val="tx"/>
                    </a:ext>
                  </a:extLst>
                </a:hlinkClick>
              </a:rPr>
              <a:t>A - LES DONNEES INITIALES</a:t>
            </a:r>
            <a:endParaRPr lang="fr-FR" dirty="0"/>
          </a:p>
          <a:p>
            <a:r>
              <a:rPr lang="fr-FR" dirty="0">
                <a:hlinkClick r:id="rId3" action="ppaction://hlinksldjump">
                  <a:extLst>
                    <a:ext uri="{A12FA001-AC4F-418D-AE19-62706E023703}">
                      <ahyp:hlinkClr xmlns:ahyp="http://schemas.microsoft.com/office/drawing/2018/hyperlinkcolor" val="tx"/>
                    </a:ext>
                  </a:extLst>
                </a:hlinkClick>
              </a:rPr>
              <a:t>B - LE DICTIONNAIRE DES DONNEES</a:t>
            </a:r>
            <a:endParaRPr lang="fr-FR" dirty="0"/>
          </a:p>
          <a:p>
            <a:r>
              <a:rPr lang="fr-FR" dirty="0">
                <a:hlinkClick r:id="rId4" action="ppaction://hlinksldjump">
                  <a:extLst>
                    <a:ext uri="{A12FA001-AC4F-418D-AE19-62706E023703}">
                      <ahyp:hlinkClr xmlns:ahyp="http://schemas.microsoft.com/office/drawing/2018/hyperlinkcolor" val="tx"/>
                    </a:ext>
                  </a:extLst>
                </a:hlinkClick>
              </a:rPr>
              <a:t>C - LE SCHEMA RELATIONNEL NORMALISE</a:t>
            </a:r>
            <a:endParaRPr lang="fr-FR" dirty="0"/>
          </a:p>
          <a:p>
            <a:r>
              <a:rPr lang="fr-FR" dirty="0">
                <a:hlinkClick r:id="rId5" action="ppaction://hlinksldjump">
                  <a:extLst>
                    <a:ext uri="{A12FA001-AC4F-418D-AE19-62706E023703}">
                      <ahyp:hlinkClr xmlns:ahyp="http://schemas.microsoft.com/office/drawing/2018/hyperlinkcolor" val="tx"/>
                    </a:ext>
                  </a:extLst>
                </a:hlinkClick>
              </a:rPr>
              <a:t>D - LE NETTOYAGE DES DONNEES</a:t>
            </a:r>
            <a:endParaRPr lang="fr-FR" dirty="0"/>
          </a:p>
          <a:p>
            <a:r>
              <a:rPr lang="fr-FR" dirty="0">
                <a:hlinkClick r:id="rId6" action="ppaction://hlinksldjump">
                  <a:extLst>
                    <a:ext uri="{A12FA001-AC4F-418D-AE19-62706E023703}">
                      <ahyp:hlinkClr xmlns:ahyp="http://schemas.microsoft.com/office/drawing/2018/hyperlinkcolor" val="tx"/>
                    </a:ext>
                  </a:extLst>
                </a:hlinkClick>
              </a:rPr>
              <a:t>E - L’IMPLANTATIONS DANS LE SGBD des TABLES et des DONNEES</a:t>
            </a:r>
            <a:endParaRPr lang="fr-FR" dirty="0"/>
          </a:p>
          <a:p>
            <a:endParaRPr lang="fr-FR" dirty="0"/>
          </a:p>
        </p:txBody>
      </p:sp>
      <p:sp>
        <p:nvSpPr>
          <p:cNvPr id="4" name="Espace réservé du numéro de diapositive 3">
            <a:extLst>
              <a:ext uri="{FF2B5EF4-FFF2-40B4-BE49-F238E27FC236}">
                <a16:creationId xmlns:a16="http://schemas.microsoft.com/office/drawing/2014/main" id="{6F896F89-E92B-4F4B-8835-A9DEE0DFDE4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grpSp>
        <p:nvGrpSpPr>
          <p:cNvPr id="7" name="Groupe 6">
            <a:extLst>
              <a:ext uri="{FF2B5EF4-FFF2-40B4-BE49-F238E27FC236}">
                <a16:creationId xmlns:a16="http://schemas.microsoft.com/office/drawing/2014/main" id="{B9C4202C-D21D-E8F5-F1ED-BD726FE8AEB9}"/>
              </a:ext>
            </a:extLst>
          </p:cNvPr>
          <p:cNvGrpSpPr>
            <a:grpSpLocks noChangeAspect="1"/>
          </p:cNvGrpSpPr>
          <p:nvPr/>
        </p:nvGrpSpPr>
        <p:grpSpPr>
          <a:xfrm>
            <a:off x="4366220" y="116632"/>
            <a:ext cx="1098000" cy="1098000"/>
            <a:chOff x="5236600" y="2571187"/>
            <a:chExt cx="1715625" cy="1715625"/>
          </a:xfrm>
        </p:grpSpPr>
        <p:sp>
          <p:nvSpPr>
            <p:cNvPr id="3" name="Ellipse 2">
              <a:extLst>
                <a:ext uri="{FF2B5EF4-FFF2-40B4-BE49-F238E27FC236}">
                  <a16:creationId xmlns:a16="http://schemas.microsoft.com/office/drawing/2014/main" id="{0F9C6531-16E0-8B9B-0A1B-80029D6C5F2C}"/>
                </a:ext>
              </a:extLst>
            </p:cNvPr>
            <p:cNvSpPr/>
            <p:nvPr/>
          </p:nvSpPr>
          <p:spPr>
            <a:xfrm>
              <a:off x="5236600" y="2571187"/>
              <a:ext cx="1715625" cy="1715625"/>
            </a:xfrm>
            <a:prstGeom prst="ellipse">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a:lstStyle/>
            <a:p>
              <a:endParaRPr lang="fr-FR"/>
            </a:p>
          </p:txBody>
        </p:sp>
        <p:sp>
          <p:nvSpPr>
            <p:cNvPr id="6" name="Rectangle 5" descr="Document">
              <a:extLst>
                <a:ext uri="{FF2B5EF4-FFF2-40B4-BE49-F238E27FC236}">
                  <a16:creationId xmlns:a16="http://schemas.microsoft.com/office/drawing/2014/main" id="{E7CB197B-9468-D017-65BE-535DEFDA06EF}"/>
                </a:ext>
              </a:extLst>
            </p:cNvPr>
            <p:cNvSpPr/>
            <p:nvPr/>
          </p:nvSpPr>
          <p:spPr>
            <a:xfrm>
              <a:off x="5602225" y="2936812"/>
              <a:ext cx="984375" cy="98437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294929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CDE554B6-4EC7-E45B-A8D1-AFFF1A62B9B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2CC8D03-9CBD-7FB1-60AA-AC46F2A0B57B}"/>
              </a:ext>
            </a:extLst>
          </p:cNvPr>
          <p:cNvSpPr>
            <a:spLocks noGrp="1"/>
          </p:cNvSpPr>
          <p:nvPr>
            <p:ph type="title"/>
          </p:nvPr>
        </p:nvSpPr>
        <p:spPr>
          <a:xfrm>
            <a:off x="1451200" y="804519"/>
            <a:ext cx="9600775" cy="1049235"/>
          </a:xfrm>
        </p:spPr>
        <p:txBody>
          <a:bodyPr vert="horz" lIns="91440" tIns="45720" rIns="91440" bIns="0" rtlCol="0">
            <a:normAutofit/>
          </a:bodyPr>
          <a:lstStyle/>
          <a:p>
            <a:pPr defTabSz="914400"/>
            <a:r>
              <a:rPr lang="en-US" cap="all" dirty="0"/>
              <a:t>A - LES DONNES INITIALES</a:t>
            </a:r>
            <a:endParaRPr lang="en-US" sz="1200" cap="all" dirty="0"/>
          </a:p>
        </p:txBody>
      </p:sp>
      <p:sp>
        <p:nvSpPr>
          <p:cNvPr id="4" name="Espace réservé du numéro de diapositive 3">
            <a:extLst>
              <a:ext uri="{FF2B5EF4-FFF2-40B4-BE49-F238E27FC236}">
                <a16:creationId xmlns:a16="http://schemas.microsoft.com/office/drawing/2014/main" id="{E280E079-3045-3588-DF71-486D29F3966D}"/>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739645F2-D9C6-260B-8729-E6918C7D68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spTree>
    <p:extLst>
      <p:ext uri="{BB962C8B-B14F-4D97-AF65-F5344CB8AC3E}">
        <p14:creationId xmlns:p14="http://schemas.microsoft.com/office/powerpoint/2010/main" val="137622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2EE99-AC77-FF55-4C76-31A14A7FEA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58304F5-422B-C292-30FA-9DFF838F516F}"/>
              </a:ext>
            </a:extLst>
          </p:cNvPr>
          <p:cNvSpPr>
            <a:spLocks noGrp="1"/>
          </p:cNvSpPr>
          <p:nvPr>
            <p:ph type="title"/>
          </p:nvPr>
        </p:nvSpPr>
        <p:spPr/>
        <p:txBody>
          <a:bodyPr>
            <a:normAutofit/>
          </a:bodyPr>
          <a:lstStyle/>
          <a:p>
            <a:r>
              <a:rPr lang="fr-FR" dirty="0"/>
              <a:t>Fichier fr-es-referentiel-géographique.xlsx :</a:t>
            </a:r>
            <a:endParaRPr lang="fr-FR" sz="2800" dirty="0"/>
          </a:p>
        </p:txBody>
      </p:sp>
      <p:sp>
        <p:nvSpPr>
          <p:cNvPr id="4" name="Espace réservé du numéro de diapositive 3">
            <a:extLst>
              <a:ext uri="{FF2B5EF4-FFF2-40B4-BE49-F238E27FC236}">
                <a16:creationId xmlns:a16="http://schemas.microsoft.com/office/drawing/2014/main" id="{716D8ADD-5DD4-E4AD-7EBC-EB3FF4750F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FDAA299B-813D-7461-CA7C-7340D17A892E}"/>
              </a:ext>
            </a:extLst>
          </p:cNvPr>
          <p:cNvPicPr>
            <a:picLocks noChangeAspect="1"/>
          </p:cNvPicPr>
          <p:nvPr/>
        </p:nvPicPr>
        <p:blipFill>
          <a:blip r:embed="rId3"/>
          <a:srcRect t="-5" b="49714"/>
          <a:stretch/>
        </p:blipFill>
        <p:spPr>
          <a:xfrm>
            <a:off x="1197868" y="1686306"/>
            <a:ext cx="3887695" cy="4158010"/>
          </a:xfrm>
          <a:prstGeom prst="rect">
            <a:avLst/>
          </a:prstGeom>
        </p:spPr>
      </p:pic>
      <p:pic>
        <p:nvPicPr>
          <p:cNvPr id="7" name="Image 6">
            <a:extLst>
              <a:ext uri="{FF2B5EF4-FFF2-40B4-BE49-F238E27FC236}">
                <a16:creationId xmlns:a16="http://schemas.microsoft.com/office/drawing/2014/main" id="{1435FA04-D12C-44D9-4E25-2886AFA118F0}"/>
              </a:ext>
            </a:extLst>
          </p:cNvPr>
          <p:cNvPicPr>
            <a:picLocks noChangeAspect="1"/>
          </p:cNvPicPr>
          <p:nvPr/>
        </p:nvPicPr>
        <p:blipFill>
          <a:blip r:embed="rId3"/>
          <a:srcRect t="50393" b="-680"/>
          <a:stretch/>
        </p:blipFill>
        <p:spPr>
          <a:xfrm>
            <a:off x="6952632" y="1690232"/>
            <a:ext cx="3887695" cy="4157680"/>
          </a:xfrm>
          <a:prstGeom prst="rect">
            <a:avLst/>
          </a:prstGeom>
        </p:spPr>
      </p:pic>
    </p:spTree>
    <p:extLst>
      <p:ext uri="{BB962C8B-B14F-4D97-AF65-F5344CB8AC3E}">
        <p14:creationId xmlns:p14="http://schemas.microsoft.com/office/powerpoint/2010/main" val="388993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DFC44-6721-2E87-D2BD-11D4034193E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B359F3-D8A3-79DA-87C9-B586E5DFA22E}"/>
              </a:ext>
            </a:extLst>
          </p:cNvPr>
          <p:cNvSpPr>
            <a:spLocks noGrp="1"/>
          </p:cNvSpPr>
          <p:nvPr>
            <p:ph type="title"/>
          </p:nvPr>
        </p:nvSpPr>
        <p:spPr/>
        <p:txBody>
          <a:bodyPr>
            <a:normAutofit/>
          </a:bodyPr>
          <a:lstStyle/>
          <a:p>
            <a:r>
              <a:rPr lang="fr-FR" sz="3200" dirty="0"/>
              <a:t>Fichier donnees_communes.xlsx :</a:t>
            </a:r>
            <a:endParaRPr lang="fr-FR" sz="2800" dirty="0"/>
          </a:p>
        </p:txBody>
      </p:sp>
      <p:sp>
        <p:nvSpPr>
          <p:cNvPr id="4" name="Espace réservé du numéro de diapositive 3">
            <a:extLst>
              <a:ext uri="{FF2B5EF4-FFF2-40B4-BE49-F238E27FC236}">
                <a16:creationId xmlns:a16="http://schemas.microsoft.com/office/drawing/2014/main" id="{ABBC05B5-7B19-FF31-ABA5-606518B4254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42FF1833-632F-E588-E725-7DDD10C460FE}"/>
              </a:ext>
            </a:extLst>
          </p:cNvPr>
          <p:cNvPicPr>
            <a:picLocks noChangeAspect="1"/>
          </p:cNvPicPr>
          <p:nvPr/>
        </p:nvPicPr>
        <p:blipFill>
          <a:blip r:embed="rId3"/>
          <a:stretch>
            <a:fillRect/>
          </a:stretch>
        </p:blipFill>
        <p:spPr>
          <a:xfrm>
            <a:off x="4038258" y="1628800"/>
            <a:ext cx="4112308" cy="4320000"/>
          </a:xfrm>
          <a:prstGeom prst="rect">
            <a:avLst/>
          </a:prstGeom>
        </p:spPr>
      </p:pic>
    </p:spTree>
    <p:extLst>
      <p:ext uri="{BB962C8B-B14F-4D97-AF65-F5344CB8AC3E}">
        <p14:creationId xmlns:p14="http://schemas.microsoft.com/office/powerpoint/2010/main" val="71574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C4504-78AA-668F-D87F-A4315F01BE2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013CCFC-2B59-3824-A6B1-6149FF23B7B0}"/>
              </a:ext>
            </a:extLst>
          </p:cNvPr>
          <p:cNvSpPr>
            <a:spLocks noGrp="1"/>
          </p:cNvSpPr>
          <p:nvPr>
            <p:ph type="title"/>
          </p:nvPr>
        </p:nvSpPr>
        <p:spPr/>
        <p:txBody>
          <a:bodyPr>
            <a:normAutofit/>
          </a:bodyPr>
          <a:lstStyle/>
          <a:p>
            <a:r>
              <a:rPr lang="fr-FR" dirty="0"/>
              <a:t>Fichier valeurs_foncieres.xlsx :</a:t>
            </a:r>
            <a:endParaRPr lang="fr-FR" sz="2800" dirty="0"/>
          </a:p>
        </p:txBody>
      </p:sp>
      <p:sp>
        <p:nvSpPr>
          <p:cNvPr id="4" name="Espace réservé du numéro de diapositive 3">
            <a:extLst>
              <a:ext uri="{FF2B5EF4-FFF2-40B4-BE49-F238E27FC236}">
                <a16:creationId xmlns:a16="http://schemas.microsoft.com/office/drawing/2014/main" id="{E647E4CF-A0FA-9694-A9BE-DF9129A33EA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6" name="Image 5">
            <a:extLst>
              <a:ext uri="{FF2B5EF4-FFF2-40B4-BE49-F238E27FC236}">
                <a16:creationId xmlns:a16="http://schemas.microsoft.com/office/drawing/2014/main" id="{1F1723FD-EFE9-05ED-D0F5-58FBBC21016E}"/>
              </a:ext>
            </a:extLst>
          </p:cNvPr>
          <p:cNvPicPr>
            <a:picLocks noChangeAspect="1"/>
          </p:cNvPicPr>
          <p:nvPr/>
        </p:nvPicPr>
        <p:blipFill>
          <a:blip r:embed="rId3"/>
          <a:srcRect t="-648" b="50636"/>
          <a:stretch/>
        </p:blipFill>
        <p:spPr>
          <a:xfrm>
            <a:off x="981844" y="1556792"/>
            <a:ext cx="4327811" cy="4407461"/>
          </a:xfrm>
          <a:prstGeom prst="rect">
            <a:avLst/>
          </a:prstGeom>
        </p:spPr>
      </p:pic>
      <p:pic>
        <p:nvPicPr>
          <p:cNvPr id="7" name="Image 6">
            <a:extLst>
              <a:ext uri="{FF2B5EF4-FFF2-40B4-BE49-F238E27FC236}">
                <a16:creationId xmlns:a16="http://schemas.microsoft.com/office/drawing/2014/main" id="{A5252103-DB76-4C41-862F-15C8D8916482}"/>
              </a:ext>
            </a:extLst>
          </p:cNvPr>
          <p:cNvPicPr>
            <a:picLocks noChangeAspect="1"/>
          </p:cNvPicPr>
          <p:nvPr/>
        </p:nvPicPr>
        <p:blipFill>
          <a:blip r:embed="rId3"/>
          <a:srcRect t="49433" b="-209"/>
          <a:stretch/>
        </p:blipFill>
        <p:spPr>
          <a:xfrm>
            <a:off x="7102524" y="1592195"/>
            <a:ext cx="4327811" cy="4474791"/>
          </a:xfrm>
          <a:prstGeom prst="rect">
            <a:avLst/>
          </a:prstGeom>
        </p:spPr>
      </p:pic>
    </p:spTree>
    <p:extLst>
      <p:ext uri="{BB962C8B-B14F-4D97-AF65-F5344CB8AC3E}">
        <p14:creationId xmlns:p14="http://schemas.microsoft.com/office/powerpoint/2010/main" val="206571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D022A346-F1CE-9740-1FCF-4EE9583BCEC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606515-5AC2-ABB1-FDBD-CF7B527F5C7A}"/>
              </a:ext>
            </a:extLst>
          </p:cNvPr>
          <p:cNvSpPr>
            <a:spLocks noGrp="1"/>
          </p:cNvSpPr>
          <p:nvPr>
            <p:ph type="title"/>
          </p:nvPr>
        </p:nvSpPr>
        <p:spPr>
          <a:xfrm>
            <a:off x="1451200" y="804519"/>
            <a:ext cx="9600775" cy="1049235"/>
          </a:xfrm>
        </p:spPr>
        <p:txBody>
          <a:bodyPr vert="horz" lIns="91440" tIns="45720" rIns="91440" bIns="0" rtlCol="0">
            <a:normAutofit/>
          </a:bodyPr>
          <a:lstStyle/>
          <a:p>
            <a:r>
              <a:rPr lang="fr-FR" dirty="0"/>
              <a:t>B - LE DICTIONNAIRE DES DONNEES</a:t>
            </a:r>
          </a:p>
        </p:txBody>
      </p:sp>
      <p:sp>
        <p:nvSpPr>
          <p:cNvPr id="4" name="Espace réservé du numéro de diapositive 3">
            <a:extLst>
              <a:ext uri="{FF2B5EF4-FFF2-40B4-BE49-F238E27FC236}">
                <a16:creationId xmlns:a16="http://schemas.microsoft.com/office/drawing/2014/main" id="{6379A50A-5595-7331-697F-40E67D5251D6}"/>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C9FE9761-A27F-C88C-AC55-B0168EB830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spTree>
    <p:extLst>
      <p:ext uri="{BB962C8B-B14F-4D97-AF65-F5344CB8AC3E}">
        <p14:creationId xmlns:p14="http://schemas.microsoft.com/office/powerpoint/2010/main" val="183940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63CDA-61F7-93F6-B08C-A88C851D26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D75356-D408-61F0-2B4D-D63D6B6C253F}"/>
              </a:ext>
            </a:extLst>
          </p:cNvPr>
          <p:cNvSpPr>
            <a:spLocks noGrp="1"/>
          </p:cNvSpPr>
          <p:nvPr>
            <p:ph type="title"/>
          </p:nvPr>
        </p:nvSpPr>
        <p:spPr/>
        <p:txBody>
          <a:bodyPr>
            <a:normAutofit/>
          </a:bodyPr>
          <a:lstStyle/>
          <a:p>
            <a:r>
              <a:rPr lang="fr-FR" dirty="0"/>
              <a:t>Le dictionnaire des données</a:t>
            </a:r>
            <a:endParaRPr lang="fr-FR" sz="2800" dirty="0"/>
          </a:p>
        </p:txBody>
      </p:sp>
      <p:sp>
        <p:nvSpPr>
          <p:cNvPr id="4" name="Espace réservé du numéro de diapositive 3">
            <a:extLst>
              <a:ext uri="{FF2B5EF4-FFF2-40B4-BE49-F238E27FC236}">
                <a16:creationId xmlns:a16="http://schemas.microsoft.com/office/drawing/2014/main" id="{EEA1AAE7-BB10-AE85-5E13-7667D13A0DC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9" name="Image 8">
            <a:extLst>
              <a:ext uri="{FF2B5EF4-FFF2-40B4-BE49-F238E27FC236}">
                <a16:creationId xmlns:a16="http://schemas.microsoft.com/office/drawing/2014/main" id="{A1982306-0CFB-CA62-6C36-F0B1B3D5D236}"/>
              </a:ext>
            </a:extLst>
          </p:cNvPr>
          <p:cNvPicPr>
            <a:picLocks noChangeAspect="1"/>
          </p:cNvPicPr>
          <p:nvPr/>
        </p:nvPicPr>
        <p:blipFill>
          <a:blip r:embed="rId3"/>
          <a:srcRect/>
          <a:stretch/>
        </p:blipFill>
        <p:spPr>
          <a:xfrm>
            <a:off x="82412" y="1669707"/>
            <a:ext cx="12024000" cy="4353059"/>
          </a:xfrm>
          <a:prstGeom prst="rect">
            <a:avLst/>
          </a:prstGeom>
        </p:spPr>
      </p:pic>
    </p:spTree>
    <p:extLst>
      <p:ext uri="{BB962C8B-B14F-4D97-AF65-F5344CB8AC3E}">
        <p14:creationId xmlns:p14="http://schemas.microsoft.com/office/powerpoint/2010/main" val="1535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6F96F-9798-D548-6056-4595E74471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4900522-6910-C37A-8226-9015C00B6C64}"/>
              </a:ext>
            </a:extLst>
          </p:cNvPr>
          <p:cNvSpPr>
            <a:spLocks noGrp="1"/>
          </p:cNvSpPr>
          <p:nvPr>
            <p:ph type="title"/>
          </p:nvPr>
        </p:nvSpPr>
        <p:spPr/>
        <p:txBody>
          <a:bodyPr>
            <a:normAutofit/>
          </a:bodyPr>
          <a:lstStyle/>
          <a:p>
            <a:r>
              <a:rPr lang="fr-FR" dirty="0"/>
              <a:t>Le dictionnaire des données</a:t>
            </a:r>
            <a:endParaRPr lang="fr-FR" sz="2800" dirty="0"/>
          </a:p>
        </p:txBody>
      </p:sp>
      <p:sp>
        <p:nvSpPr>
          <p:cNvPr id="4" name="Espace réservé du numéro de diapositive 3">
            <a:extLst>
              <a:ext uri="{FF2B5EF4-FFF2-40B4-BE49-F238E27FC236}">
                <a16:creationId xmlns:a16="http://schemas.microsoft.com/office/drawing/2014/main" id="{62899684-A725-F0CD-7B05-6E892EC40C2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9" name="Image 8">
            <a:extLst>
              <a:ext uri="{FF2B5EF4-FFF2-40B4-BE49-F238E27FC236}">
                <a16:creationId xmlns:a16="http://schemas.microsoft.com/office/drawing/2014/main" id="{1A701873-46DF-DE7C-F384-F504E2CA7778}"/>
              </a:ext>
            </a:extLst>
          </p:cNvPr>
          <p:cNvPicPr>
            <a:picLocks noChangeAspect="1"/>
          </p:cNvPicPr>
          <p:nvPr/>
        </p:nvPicPr>
        <p:blipFill>
          <a:blip r:embed="rId3"/>
          <a:srcRect/>
          <a:stretch/>
        </p:blipFill>
        <p:spPr>
          <a:xfrm>
            <a:off x="82412" y="2227004"/>
            <a:ext cx="12024000" cy="3238464"/>
          </a:xfrm>
          <a:prstGeom prst="rect">
            <a:avLst/>
          </a:prstGeom>
        </p:spPr>
      </p:pic>
    </p:spTree>
    <p:extLst>
      <p:ext uri="{BB962C8B-B14F-4D97-AF65-F5344CB8AC3E}">
        <p14:creationId xmlns:p14="http://schemas.microsoft.com/office/powerpoint/2010/main" val="36168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881FC-623E-5578-3580-5B5BB3FC537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E07D56F-B7D9-2C8B-7F30-0477C4E2F4CF}"/>
              </a:ext>
            </a:extLst>
          </p:cNvPr>
          <p:cNvSpPr>
            <a:spLocks noGrp="1"/>
          </p:cNvSpPr>
          <p:nvPr>
            <p:ph type="title"/>
          </p:nvPr>
        </p:nvSpPr>
        <p:spPr/>
        <p:txBody>
          <a:bodyPr>
            <a:normAutofit/>
          </a:bodyPr>
          <a:lstStyle/>
          <a:p>
            <a:r>
              <a:rPr lang="fr-FR" dirty="0"/>
              <a:t>Le dictionnaire des données</a:t>
            </a:r>
            <a:endParaRPr lang="fr-FR" sz="2800" dirty="0"/>
          </a:p>
        </p:txBody>
      </p:sp>
      <p:sp>
        <p:nvSpPr>
          <p:cNvPr id="4" name="Espace réservé du numéro de diapositive 3">
            <a:extLst>
              <a:ext uri="{FF2B5EF4-FFF2-40B4-BE49-F238E27FC236}">
                <a16:creationId xmlns:a16="http://schemas.microsoft.com/office/drawing/2014/main" id="{D18AEB71-851A-0A93-8DA0-35D75921F58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9" name="Image 8">
            <a:extLst>
              <a:ext uri="{FF2B5EF4-FFF2-40B4-BE49-F238E27FC236}">
                <a16:creationId xmlns:a16="http://schemas.microsoft.com/office/drawing/2014/main" id="{C7C0A3A0-1719-01B5-074C-CA0C6D4DA1F3}"/>
              </a:ext>
            </a:extLst>
          </p:cNvPr>
          <p:cNvPicPr>
            <a:picLocks noChangeAspect="1"/>
          </p:cNvPicPr>
          <p:nvPr/>
        </p:nvPicPr>
        <p:blipFill>
          <a:blip r:embed="rId3"/>
          <a:srcRect/>
          <a:stretch/>
        </p:blipFill>
        <p:spPr>
          <a:xfrm>
            <a:off x="82412" y="1670567"/>
            <a:ext cx="12024000" cy="4207180"/>
          </a:xfrm>
          <a:prstGeom prst="rect">
            <a:avLst/>
          </a:prstGeom>
        </p:spPr>
      </p:pic>
    </p:spTree>
    <p:extLst>
      <p:ext uri="{BB962C8B-B14F-4D97-AF65-F5344CB8AC3E}">
        <p14:creationId xmlns:p14="http://schemas.microsoft.com/office/powerpoint/2010/main" val="42688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89DEFE33-A84F-4563-195E-29823304D44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52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ADE1493-5FA5-8B6B-DDF0-4FBED6BE5800}"/>
              </a:ext>
            </a:extLst>
          </p:cNvPr>
          <p:cNvSpPr>
            <a:spLocks noGrp="1"/>
          </p:cNvSpPr>
          <p:nvPr>
            <p:ph type="title"/>
          </p:nvPr>
        </p:nvSpPr>
        <p:spPr>
          <a:xfrm>
            <a:off x="1451200" y="804519"/>
            <a:ext cx="9600775" cy="1049235"/>
          </a:xfrm>
        </p:spPr>
        <p:txBody>
          <a:bodyPr>
            <a:normAutofit/>
          </a:bodyPr>
          <a:lstStyle/>
          <a:p>
            <a:r>
              <a:rPr lang="fr-FR" dirty="0"/>
              <a:t>SOMMAIRE</a:t>
            </a:r>
          </a:p>
        </p:txBody>
      </p:sp>
      <p:sp>
        <p:nvSpPr>
          <p:cNvPr id="4" name="Espace réservé du numéro de diapositive 3">
            <a:extLst>
              <a:ext uri="{FF2B5EF4-FFF2-40B4-BE49-F238E27FC236}">
                <a16:creationId xmlns:a16="http://schemas.microsoft.com/office/drawing/2014/main" id="{F9BD511B-001E-9102-3381-FB8C2FA6F52D}"/>
              </a:ext>
            </a:extLst>
          </p:cNvPr>
          <p:cNvSpPr>
            <a:spLocks noGrp="1"/>
          </p:cNvSpPr>
          <p:nvPr>
            <p:ph type="sldNum" sz="quarter" idx="12"/>
          </p:nvPr>
        </p:nvSpPr>
        <p:spPr>
          <a:xfrm>
            <a:off x="479934" y="798973"/>
            <a:ext cx="810808" cy="503578"/>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7DC1BBB0-96F0-4077-A278-0F3FB5C104D3}" type="slidenum">
              <a:rPr kumimoji="0" lang="fr-FR" b="0" i="0" u="none" strike="noStrike" kern="1200" cap="none" spc="0" normalizeH="0" baseline="0" noProof="0" smtClean="0">
                <a:ln>
                  <a:noFill/>
                </a:ln>
                <a:effectLst/>
                <a:uLnTx/>
                <a:uFillTx/>
                <a:latin typeface="Gill Sans MT" panose="020B0502020104020203"/>
                <a:ea typeface="+mn-ea"/>
                <a:cs typeface="+mn-cs"/>
              </a:rPr>
              <a:pPr marL="0" marR="0" lvl="0" indent="0" defTabSz="457200" rtl="0" eaLnBrk="1" fontAlgn="auto" latinLnBrk="0" hangingPunct="1">
                <a:spcBef>
                  <a:spcPts val="0"/>
                </a:spcBef>
                <a:spcAft>
                  <a:spcPts val="600"/>
                </a:spcAft>
                <a:buClrTx/>
                <a:buSzTx/>
                <a:buFontTx/>
                <a:buNone/>
                <a:tabLst/>
                <a:defRPr/>
              </a:pPr>
              <a:t>2</a:t>
            </a:fld>
            <a:endParaRPr kumimoji="0" lang="fr-FR" b="0" i="0" u="none" strike="noStrike" kern="1200" cap="none" spc="0" normalizeH="0" baseline="0" noProof="0">
              <a:ln>
                <a:noFill/>
              </a:ln>
              <a:effectLst/>
              <a:uLnTx/>
              <a:uFillTx/>
              <a:latin typeface="Gill Sans MT" panose="020B0502020104020203"/>
              <a:ea typeface="+mn-ea"/>
              <a:cs typeface="+mn-cs"/>
            </a:endParaRPr>
          </a:p>
        </p:txBody>
      </p:sp>
      <p:cxnSp>
        <p:nvCxnSpPr>
          <p:cNvPr id="13" name="Straight Connector 12">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200" y="1853754"/>
            <a:ext cx="96007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88825"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7" name="Espace réservé du contenu 4">
            <a:extLst>
              <a:ext uri="{FF2B5EF4-FFF2-40B4-BE49-F238E27FC236}">
                <a16:creationId xmlns:a16="http://schemas.microsoft.com/office/drawing/2014/main" id="{76E1CB3D-DB82-CDC5-D4AD-E4248E523B34}"/>
              </a:ext>
            </a:extLst>
          </p:cNvPr>
          <p:cNvGraphicFramePr>
            <a:graphicFrameLocks noGrp="1"/>
          </p:cNvGraphicFramePr>
          <p:nvPr>
            <p:ph idx="1"/>
            <p:extLst>
              <p:ext uri="{D42A27DB-BD31-4B8C-83A1-F6EECF244321}">
                <p14:modId xmlns:p14="http://schemas.microsoft.com/office/powerpoint/2010/main" val="751220336"/>
              </p:ext>
            </p:extLst>
          </p:nvPr>
        </p:nvGraphicFramePr>
        <p:xfrm>
          <a:off x="1450597" y="2331497"/>
          <a:ext cx="9601874"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3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F96E8F64-DAC1-3E48-42A4-1AB4E0BDC96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0F604B-3CCB-7464-647A-19DE29A8AC32}"/>
              </a:ext>
            </a:extLst>
          </p:cNvPr>
          <p:cNvSpPr>
            <a:spLocks noGrp="1"/>
          </p:cNvSpPr>
          <p:nvPr>
            <p:ph type="title"/>
          </p:nvPr>
        </p:nvSpPr>
        <p:spPr>
          <a:xfrm>
            <a:off x="1451200" y="804519"/>
            <a:ext cx="9600775" cy="1049235"/>
          </a:xfrm>
        </p:spPr>
        <p:txBody>
          <a:bodyPr vert="horz" lIns="91440" tIns="45720" rIns="91440" bIns="0" rtlCol="0">
            <a:normAutofit/>
          </a:bodyPr>
          <a:lstStyle/>
          <a:p>
            <a:r>
              <a:rPr lang="fr-FR" dirty="0"/>
              <a:t>C - LE SCHEMA RELATIONNEL NORMALISE</a:t>
            </a:r>
          </a:p>
        </p:txBody>
      </p:sp>
      <p:sp>
        <p:nvSpPr>
          <p:cNvPr id="4" name="Espace réservé du numéro de diapositive 3">
            <a:extLst>
              <a:ext uri="{FF2B5EF4-FFF2-40B4-BE49-F238E27FC236}">
                <a16:creationId xmlns:a16="http://schemas.microsoft.com/office/drawing/2014/main" id="{2D9FB470-7533-636B-F8B3-E0D6D73C77B9}"/>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B7193BFA-07A6-1318-105C-A09065A57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pic>
        <p:nvPicPr>
          <p:cNvPr id="3" name="Graphique 2">
            <a:extLst>
              <a:ext uri="{FF2B5EF4-FFF2-40B4-BE49-F238E27FC236}">
                <a16:creationId xmlns:a16="http://schemas.microsoft.com/office/drawing/2014/main" id="{729E359F-5FF5-C567-C8AD-E8967CC687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4492" y="2528887"/>
            <a:ext cx="3600450" cy="1800225"/>
          </a:xfrm>
          <a:prstGeom prst="rect">
            <a:avLst/>
          </a:prstGeom>
        </p:spPr>
      </p:pic>
    </p:spTree>
    <p:extLst>
      <p:ext uri="{BB962C8B-B14F-4D97-AF65-F5344CB8AC3E}">
        <p14:creationId xmlns:p14="http://schemas.microsoft.com/office/powerpoint/2010/main" val="81490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193A-1CA1-8241-E0EE-76E90C579D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256FB63-7606-1D6E-F3AA-3E7961E164C3}"/>
              </a:ext>
            </a:extLst>
          </p:cNvPr>
          <p:cNvSpPr>
            <a:spLocks noGrp="1"/>
          </p:cNvSpPr>
          <p:nvPr>
            <p:ph type="title"/>
          </p:nvPr>
        </p:nvSpPr>
        <p:spPr>
          <a:xfrm>
            <a:off x="621804" y="389308"/>
            <a:ext cx="10945216" cy="549265"/>
          </a:xfrm>
        </p:spPr>
        <p:txBody>
          <a:bodyPr>
            <a:normAutofit/>
          </a:bodyPr>
          <a:lstStyle/>
          <a:p>
            <a:r>
              <a:rPr lang="fr-FR" dirty="0"/>
              <a:t>C - LE SCHEMA RELATIONNEL NORMALISE (3NF)</a:t>
            </a:r>
            <a:endParaRPr lang="fr-FR" sz="2800" dirty="0"/>
          </a:p>
        </p:txBody>
      </p:sp>
      <p:sp>
        <p:nvSpPr>
          <p:cNvPr id="5" name="Espace réservé du texte 4">
            <a:extLst>
              <a:ext uri="{FF2B5EF4-FFF2-40B4-BE49-F238E27FC236}">
                <a16:creationId xmlns:a16="http://schemas.microsoft.com/office/drawing/2014/main" id="{B57A35BF-DFE9-389D-782A-DAB92C2ED246}"/>
              </a:ext>
            </a:extLst>
          </p:cNvPr>
          <p:cNvSpPr>
            <a:spLocks noGrp="1"/>
          </p:cNvSpPr>
          <p:nvPr>
            <p:ph type="body" idx="1"/>
          </p:nvPr>
        </p:nvSpPr>
        <p:spPr>
          <a:xfrm>
            <a:off x="621804" y="1711335"/>
            <a:ext cx="5493364" cy="493530"/>
          </a:xfrm>
        </p:spPr>
        <p:txBody>
          <a:bodyPr/>
          <a:lstStyle/>
          <a:p>
            <a:r>
              <a:rPr lang="fr-FR" dirty="0"/>
              <a:t>MCD(Merise)</a:t>
            </a:r>
          </a:p>
        </p:txBody>
      </p:sp>
      <p:sp>
        <p:nvSpPr>
          <p:cNvPr id="7" name="Espace réservé du texte 6">
            <a:extLst>
              <a:ext uri="{FF2B5EF4-FFF2-40B4-BE49-F238E27FC236}">
                <a16:creationId xmlns:a16="http://schemas.microsoft.com/office/drawing/2014/main" id="{600265CE-BDCB-C4B6-E286-8C893881CF01}"/>
              </a:ext>
            </a:extLst>
          </p:cNvPr>
          <p:cNvSpPr>
            <a:spLocks noGrp="1"/>
          </p:cNvSpPr>
          <p:nvPr>
            <p:ph type="body" sz="quarter" idx="3"/>
          </p:nvPr>
        </p:nvSpPr>
        <p:spPr>
          <a:xfrm>
            <a:off x="6410692" y="1711335"/>
            <a:ext cx="5156328" cy="493530"/>
          </a:xfrm>
        </p:spPr>
        <p:txBody>
          <a:bodyPr/>
          <a:lstStyle/>
          <a:p>
            <a:r>
              <a:rPr lang="fr-FR" dirty="0"/>
              <a:t>MLD</a:t>
            </a:r>
          </a:p>
        </p:txBody>
      </p:sp>
      <p:sp>
        <p:nvSpPr>
          <p:cNvPr id="4" name="Espace réservé du numéro de diapositive 3">
            <a:extLst>
              <a:ext uri="{FF2B5EF4-FFF2-40B4-BE49-F238E27FC236}">
                <a16:creationId xmlns:a16="http://schemas.microsoft.com/office/drawing/2014/main" id="{A9047D1C-AED6-0ED2-2403-39DBA6350FB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0" name="Espace réservé du contenu 9">
            <a:extLst>
              <a:ext uri="{FF2B5EF4-FFF2-40B4-BE49-F238E27FC236}">
                <a16:creationId xmlns:a16="http://schemas.microsoft.com/office/drawing/2014/main" id="{D1869C4B-947E-A5F0-A63C-EE84D8FB99CE}"/>
              </a:ext>
            </a:extLst>
          </p:cNvPr>
          <p:cNvPicPr>
            <a:picLocks noGrp="1" noChangeAspect="1"/>
          </p:cNvPicPr>
          <p:nvPr>
            <p:ph sz="half" idx="2"/>
          </p:nvPr>
        </p:nvPicPr>
        <p:blipFill>
          <a:blip r:embed="rId3"/>
          <a:stretch>
            <a:fillRect/>
          </a:stretch>
        </p:blipFill>
        <p:spPr>
          <a:xfrm>
            <a:off x="621804" y="2276872"/>
            <a:ext cx="3914368" cy="3674306"/>
          </a:xfrm>
          <a:prstGeom prst="rect">
            <a:avLst/>
          </a:prstGeom>
        </p:spPr>
      </p:pic>
      <p:pic>
        <p:nvPicPr>
          <p:cNvPr id="11" name="Espace réservé du contenu 10">
            <a:extLst>
              <a:ext uri="{FF2B5EF4-FFF2-40B4-BE49-F238E27FC236}">
                <a16:creationId xmlns:a16="http://schemas.microsoft.com/office/drawing/2014/main" id="{83727079-0933-9AF9-C4DF-AE57548DDF97}"/>
              </a:ext>
            </a:extLst>
          </p:cNvPr>
          <p:cNvPicPr>
            <a:picLocks noGrp="1" noChangeAspect="1"/>
          </p:cNvPicPr>
          <p:nvPr>
            <p:ph sz="quarter" idx="4"/>
          </p:nvPr>
        </p:nvPicPr>
        <p:blipFill>
          <a:blip r:embed="rId4"/>
          <a:stretch>
            <a:fillRect/>
          </a:stretch>
        </p:blipFill>
        <p:spPr>
          <a:xfrm>
            <a:off x="6410692" y="2276872"/>
            <a:ext cx="4181106" cy="3754326"/>
          </a:xfrm>
          <a:prstGeom prst="rect">
            <a:avLst/>
          </a:prstGeom>
        </p:spPr>
      </p:pic>
    </p:spTree>
    <p:extLst>
      <p:ext uri="{BB962C8B-B14F-4D97-AF65-F5344CB8AC3E}">
        <p14:creationId xmlns:p14="http://schemas.microsoft.com/office/powerpoint/2010/main" val="2556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071CAC29-1071-C5D2-DA36-E8A2DD28EAB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35E16E-5773-66DD-35C1-B3E8E9E8F873}"/>
              </a:ext>
            </a:extLst>
          </p:cNvPr>
          <p:cNvSpPr>
            <a:spLocks noGrp="1"/>
          </p:cNvSpPr>
          <p:nvPr>
            <p:ph type="title"/>
          </p:nvPr>
        </p:nvSpPr>
        <p:spPr>
          <a:xfrm>
            <a:off x="1451200" y="804519"/>
            <a:ext cx="9600775" cy="1049235"/>
          </a:xfrm>
        </p:spPr>
        <p:txBody>
          <a:bodyPr vert="horz" lIns="91440" tIns="45720" rIns="91440" bIns="0" rtlCol="0">
            <a:normAutofit/>
          </a:bodyPr>
          <a:lstStyle/>
          <a:p>
            <a:r>
              <a:rPr lang="fr-FR" dirty="0"/>
              <a:t>D - LE NETTOYAGE DES DONNEES</a:t>
            </a:r>
          </a:p>
        </p:txBody>
      </p:sp>
      <p:sp>
        <p:nvSpPr>
          <p:cNvPr id="4" name="Espace réservé du numéro de diapositive 3">
            <a:extLst>
              <a:ext uri="{FF2B5EF4-FFF2-40B4-BE49-F238E27FC236}">
                <a16:creationId xmlns:a16="http://schemas.microsoft.com/office/drawing/2014/main" id="{CA9D265C-7941-75A9-76FE-AF2BCB57F453}"/>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22C7F391-FF7B-5247-1F84-445B0DA9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1200" y="2015732"/>
            <a:ext cx="3450613" cy="3450613"/>
          </a:xfrm>
          <a:prstGeom prst="rect">
            <a:avLst/>
          </a:prstGeom>
        </p:spPr>
      </p:pic>
      <p:pic>
        <p:nvPicPr>
          <p:cNvPr id="3" name="Image 2" descr="Une image contenant clipart, symbole, Graphique, dessin humoristique&#10;&#10;Description générée automatiquement">
            <a:extLst>
              <a:ext uri="{FF2B5EF4-FFF2-40B4-BE49-F238E27FC236}">
                <a16:creationId xmlns:a16="http://schemas.microsoft.com/office/drawing/2014/main" id="{B3F46525-0EDC-055F-2409-69B9875AE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8588" y="2521990"/>
            <a:ext cx="2438095" cy="2438095"/>
          </a:xfrm>
          <a:prstGeom prst="rect">
            <a:avLst/>
          </a:prstGeom>
        </p:spPr>
      </p:pic>
    </p:spTree>
    <p:extLst>
      <p:ext uri="{BB962C8B-B14F-4D97-AF65-F5344CB8AC3E}">
        <p14:creationId xmlns:p14="http://schemas.microsoft.com/office/powerpoint/2010/main" val="221690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3960-95E1-1AB2-A539-F655DFB019D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2E9212-9E29-7786-1BAB-7DF7FB2D191F}"/>
              </a:ext>
            </a:extLst>
          </p:cNvPr>
          <p:cNvSpPr>
            <a:spLocks noGrp="1"/>
          </p:cNvSpPr>
          <p:nvPr>
            <p:ph type="title"/>
          </p:nvPr>
        </p:nvSpPr>
        <p:spPr/>
        <p:txBody>
          <a:bodyPr>
            <a:normAutofit/>
          </a:bodyPr>
          <a:lstStyle/>
          <a:p>
            <a:r>
              <a:rPr lang="fr-FR" dirty="0"/>
              <a:t>D - Le nettoyage des données :</a:t>
            </a:r>
            <a:endParaRPr lang="fr-FR" sz="2800" dirty="0"/>
          </a:p>
        </p:txBody>
      </p:sp>
      <p:sp>
        <p:nvSpPr>
          <p:cNvPr id="3" name="Espace réservé du contenu 2">
            <a:extLst>
              <a:ext uri="{FF2B5EF4-FFF2-40B4-BE49-F238E27FC236}">
                <a16:creationId xmlns:a16="http://schemas.microsoft.com/office/drawing/2014/main" id="{FDF4D3A0-1D54-9025-2328-75E60776FA6E}"/>
              </a:ext>
            </a:extLst>
          </p:cNvPr>
          <p:cNvSpPr>
            <a:spLocks noGrp="1"/>
          </p:cNvSpPr>
          <p:nvPr>
            <p:ph idx="1"/>
          </p:nvPr>
        </p:nvSpPr>
        <p:spPr/>
        <p:txBody>
          <a:bodyPr/>
          <a:lstStyle/>
          <a:p>
            <a:pPr marL="285750" indent="-285750"/>
            <a:r>
              <a:rPr lang="fr-FR" dirty="0"/>
              <a:t>Suppression de colonnes inutiles et/ou contenant des données personnelles</a:t>
            </a:r>
          </a:p>
          <a:p>
            <a:pPr marL="285750" indent="-285750">
              <a:buFont typeface="Arial" panose="020B0604020202020204" pitchFamily="34" charset="0"/>
              <a:buChar char="•"/>
            </a:pPr>
            <a:r>
              <a:rPr lang="fr-FR" dirty="0"/>
              <a:t>Analyse de valeurs manquantes</a:t>
            </a:r>
          </a:p>
          <a:p>
            <a:pPr marL="285750" indent="-285750">
              <a:buFont typeface="Arial" panose="020B0604020202020204" pitchFamily="34" charset="0"/>
              <a:buChar char="•"/>
            </a:pPr>
            <a:r>
              <a:rPr lang="fr-FR" dirty="0"/>
              <a:t>Analyse de valeurs aberrantes</a:t>
            </a:r>
          </a:p>
          <a:p>
            <a:pPr marL="285750" indent="-285750"/>
            <a:r>
              <a:rPr lang="fr-FR" dirty="0"/>
              <a:t>Création de colonnes utiles</a:t>
            </a:r>
          </a:p>
          <a:p>
            <a:pPr marL="285750" indent="-285750">
              <a:buFont typeface="Arial" panose="020B0604020202020204" pitchFamily="34" charset="0"/>
              <a:buChar char="•"/>
            </a:pPr>
            <a:r>
              <a:rPr lang="fr-FR" dirty="0" err="1"/>
              <a:t>Retypage</a:t>
            </a:r>
            <a:r>
              <a:rPr lang="fr-FR" dirty="0"/>
              <a:t> de colonnes</a:t>
            </a:r>
          </a:p>
        </p:txBody>
      </p:sp>
      <p:sp>
        <p:nvSpPr>
          <p:cNvPr id="4" name="Espace réservé du numéro de diapositive 3">
            <a:extLst>
              <a:ext uri="{FF2B5EF4-FFF2-40B4-BE49-F238E27FC236}">
                <a16:creationId xmlns:a16="http://schemas.microsoft.com/office/drawing/2014/main" id="{42DC3B77-B87F-B978-A9AB-7C7EF11F9B1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descr="Une image contenant clipart, symbole, Graphique, dessin humoristique&#10;&#10;Description générée automatiquement">
            <a:extLst>
              <a:ext uri="{FF2B5EF4-FFF2-40B4-BE49-F238E27FC236}">
                <a16:creationId xmlns:a16="http://schemas.microsoft.com/office/drawing/2014/main" id="{88E178E5-7115-B21B-AE6F-A91C940DB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6900" y="239090"/>
            <a:ext cx="1080000" cy="1080000"/>
          </a:xfrm>
          <a:prstGeom prst="rect">
            <a:avLst/>
          </a:prstGeom>
        </p:spPr>
      </p:pic>
    </p:spTree>
    <p:extLst>
      <p:ext uri="{BB962C8B-B14F-4D97-AF65-F5344CB8AC3E}">
        <p14:creationId xmlns:p14="http://schemas.microsoft.com/office/powerpoint/2010/main" val="315708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52519-7AE5-1CB8-85E3-6673F954F6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9CD6DC-678A-D05E-9B6F-79457B90E5CF}"/>
              </a:ext>
            </a:extLst>
          </p:cNvPr>
          <p:cNvSpPr>
            <a:spLocks noGrp="1"/>
          </p:cNvSpPr>
          <p:nvPr>
            <p:ph type="title"/>
          </p:nvPr>
        </p:nvSpPr>
        <p:spPr/>
        <p:txBody>
          <a:bodyPr>
            <a:normAutofit/>
          </a:bodyPr>
          <a:lstStyle/>
          <a:p>
            <a:r>
              <a:rPr lang="fr-FR" sz="2400" dirty="0"/>
              <a:t>Fichiers </a:t>
            </a:r>
            <a:r>
              <a:rPr lang="fr-FR" sz="2400" dirty="0" err="1"/>
              <a:t>Region</a:t>
            </a:r>
            <a:r>
              <a:rPr lang="fr-FR" sz="2400" dirty="0"/>
              <a:t> et </a:t>
            </a:r>
            <a:r>
              <a:rPr lang="fr-FR" sz="2400" dirty="0" err="1"/>
              <a:t>Departement</a:t>
            </a:r>
            <a:r>
              <a:rPr lang="fr-FR" sz="2400" dirty="0"/>
              <a:t> à partir du fichier </a:t>
            </a:r>
            <a:r>
              <a:rPr lang="fr-FR" sz="2400" dirty="0" err="1"/>
              <a:t>referentiel_geographique</a:t>
            </a:r>
            <a:endParaRPr lang="fr-FR" sz="2400" dirty="0"/>
          </a:p>
        </p:txBody>
      </p:sp>
      <p:sp>
        <p:nvSpPr>
          <p:cNvPr id="4" name="Espace réservé du numéro de diapositive 3">
            <a:extLst>
              <a:ext uri="{FF2B5EF4-FFF2-40B4-BE49-F238E27FC236}">
                <a16:creationId xmlns:a16="http://schemas.microsoft.com/office/drawing/2014/main" id="{0EE3BD28-7505-572B-DCA6-0ABDAE295CF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08FE68A9-E741-B3E4-4B8F-74D25F0EFD74}"/>
              </a:ext>
            </a:extLst>
          </p:cNvPr>
          <p:cNvPicPr>
            <a:picLocks noChangeAspect="1"/>
          </p:cNvPicPr>
          <p:nvPr/>
        </p:nvPicPr>
        <p:blipFill>
          <a:blip r:embed="rId3"/>
          <a:stretch>
            <a:fillRect/>
          </a:stretch>
        </p:blipFill>
        <p:spPr>
          <a:xfrm>
            <a:off x="909836" y="2132856"/>
            <a:ext cx="4143954" cy="2786451"/>
          </a:xfrm>
          <a:prstGeom prst="rect">
            <a:avLst/>
          </a:prstGeom>
        </p:spPr>
      </p:pic>
      <p:pic>
        <p:nvPicPr>
          <p:cNvPr id="3" name="Image 2">
            <a:extLst>
              <a:ext uri="{FF2B5EF4-FFF2-40B4-BE49-F238E27FC236}">
                <a16:creationId xmlns:a16="http://schemas.microsoft.com/office/drawing/2014/main" id="{888034A4-C3FF-7387-93AB-246A648EB7B7}"/>
              </a:ext>
            </a:extLst>
          </p:cNvPr>
          <p:cNvPicPr>
            <a:picLocks noChangeAspect="1"/>
          </p:cNvPicPr>
          <p:nvPr/>
        </p:nvPicPr>
        <p:blipFill>
          <a:blip r:embed="rId4"/>
          <a:stretch>
            <a:fillRect/>
          </a:stretch>
        </p:blipFill>
        <p:spPr>
          <a:xfrm>
            <a:off x="6670476" y="2025684"/>
            <a:ext cx="4429743" cy="3000794"/>
          </a:xfrm>
          <a:prstGeom prst="rect">
            <a:avLst/>
          </a:prstGeom>
        </p:spPr>
      </p:pic>
      <p:pic>
        <p:nvPicPr>
          <p:cNvPr id="6" name="Image 5" descr="Une image contenant clipart, symbole, Graphique, dessin humoristique&#10;&#10;Description générée automatiquement">
            <a:extLst>
              <a:ext uri="{FF2B5EF4-FFF2-40B4-BE49-F238E27FC236}">
                <a16:creationId xmlns:a16="http://schemas.microsoft.com/office/drawing/2014/main" id="{B3DF2070-2B39-5BD9-D05D-82673E5DD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020" y="237600"/>
            <a:ext cx="1080000" cy="1080000"/>
          </a:xfrm>
          <a:prstGeom prst="rect">
            <a:avLst/>
          </a:prstGeom>
        </p:spPr>
      </p:pic>
    </p:spTree>
    <p:extLst>
      <p:ext uri="{BB962C8B-B14F-4D97-AF65-F5344CB8AC3E}">
        <p14:creationId xmlns:p14="http://schemas.microsoft.com/office/powerpoint/2010/main" val="22419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99D60-3CBB-8BDD-D22E-8011E493A90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A9AAEBB-72B7-C7B8-DD6F-4CC838C75033}"/>
              </a:ext>
            </a:extLst>
          </p:cNvPr>
          <p:cNvSpPr>
            <a:spLocks noGrp="1"/>
          </p:cNvSpPr>
          <p:nvPr>
            <p:ph type="title"/>
          </p:nvPr>
        </p:nvSpPr>
        <p:spPr/>
        <p:txBody>
          <a:bodyPr>
            <a:normAutofit/>
          </a:bodyPr>
          <a:lstStyle/>
          <a:p>
            <a:r>
              <a:rPr lang="fr-FR" sz="3200" dirty="0"/>
              <a:t>Fichier Commune à partir du fichier </a:t>
            </a:r>
            <a:r>
              <a:rPr lang="fr-FR" sz="3200" dirty="0" err="1"/>
              <a:t>donnees_communes</a:t>
            </a:r>
            <a:endParaRPr lang="fr-FR" sz="2800" dirty="0"/>
          </a:p>
        </p:txBody>
      </p:sp>
      <p:sp>
        <p:nvSpPr>
          <p:cNvPr id="4" name="Espace réservé du numéro de diapositive 3">
            <a:extLst>
              <a:ext uri="{FF2B5EF4-FFF2-40B4-BE49-F238E27FC236}">
                <a16:creationId xmlns:a16="http://schemas.microsoft.com/office/drawing/2014/main" id="{0B7FD318-6B98-298E-5727-FD9A239857B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7" name="Image 6">
            <a:extLst>
              <a:ext uri="{FF2B5EF4-FFF2-40B4-BE49-F238E27FC236}">
                <a16:creationId xmlns:a16="http://schemas.microsoft.com/office/drawing/2014/main" id="{30C28708-5FE9-F84C-9B63-D011F49D8896}"/>
              </a:ext>
            </a:extLst>
          </p:cNvPr>
          <p:cNvPicPr>
            <a:picLocks noChangeAspect="1"/>
          </p:cNvPicPr>
          <p:nvPr/>
        </p:nvPicPr>
        <p:blipFill>
          <a:blip r:embed="rId3"/>
          <a:stretch>
            <a:fillRect/>
          </a:stretch>
        </p:blipFill>
        <p:spPr>
          <a:xfrm>
            <a:off x="3579461" y="1850010"/>
            <a:ext cx="5029902" cy="3157979"/>
          </a:xfrm>
          <a:prstGeom prst="rect">
            <a:avLst/>
          </a:prstGeom>
        </p:spPr>
      </p:pic>
      <p:pic>
        <p:nvPicPr>
          <p:cNvPr id="3" name="Image 2" descr="Une image contenant clipart, symbole, Graphique, dessin humoristique&#10;&#10;Description générée automatiquement">
            <a:extLst>
              <a:ext uri="{FF2B5EF4-FFF2-40B4-BE49-F238E27FC236}">
                <a16:creationId xmlns:a16="http://schemas.microsoft.com/office/drawing/2014/main" id="{8F03577D-3E98-B4E0-8C83-5275D6951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020" y="237600"/>
            <a:ext cx="1080000" cy="1080000"/>
          </a:xfrm>
          <a:prstGeom prst="rect">
            <a:avLst/>
          </a:prstGeom>
        </p:spPr>
      </p:pic>
    </p:spTree>
    <p:extLst>
      <p:ext uri="{BB962C8B-B14F-4D97-AF65-F5344CB8AC3E}">
        <p14:creationId xmlns:p14="http://schemas.microsoft.com/office/powerpoint/2010/main" val="101668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3BEFD-3B98-DB30-5CFD-BD12D34648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CCE558-176F-06F1-0FC0-15F2D58BCBC3}"/>
              </a:ext>
            </a:extLst>
          </p:cNvPr>
          <p:cNvSpPr>
            <a:spLocks noGrp="1"/>
          </p:cNvSpPr>
          <p:nvPr>
            <p:ph type="title"/>
          </p:nvPr>
        </p:nvSpPr>
        <p:spPr/>
        <p:txBody>
          <a:bodyPr>
            <a:normAutofit/>
          </a:bodyPr>
          <a:lstStyle/>
          <a:p>
            <a:r>
              <a:rPr lang="fr-FR" sz="2800" dirty="0" err="1"/>
              <a:t>Valeurs_foncieres</a:t>
            </a:r>
            <a:r>
              <a:rPr lang="fr-FR" sz="2800" dirty="0"/>
              <a:t> avant Nettoyage pour les tables Bien et Vente</a:t>
            </a:r>
          </a:p>
        </p:txBody>
      </p:sp>
      <p:sp>
        <p:nvSpPr>
          <p:cNvPr id="4" name="Espace réservé du numéro de diapositive 3">
            <a:extLst>
              <a:ext uri="{FF2B5EF4-FFF2-40B4-BE49-F238E27FC236}">
                <a16:creationId xmlns:a16="http://schemas.microsoft.com/office/drawing/2014/main" id="{DFB555D3-5228-CE99-9238-BE70065518D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AF25F7D7-B3CD-DF01-EC89-9D01C6C25A50}"/>
              </a:ext>
            </a:extLst>
          </p:cNvPr>
          <p:cNvPicPr>
            <a:picLocks noChangeAspect="1"/>
          </p:cNvPicPr>
          <p:nvPr/>
        </p:nvPicPr>
        <p:blipFill>
          <a:blip r:embed="rId3"/>
          <a:stretch>
            <a:fillRect/>
          </a:stretch>
        </p:blipFill>
        <p:spPr>
          <a:xfrm>
            <a:off x="2650644" y="1556792"/>
            <a:ext cx="6887536" cy="4382112"/>
          </a:xfrm>
          <a:prstGeom prst="rect">
            <a:avLst/>
          </a:prstGeom>
        </p:spPr>
      </p:pic>
      <p:pic>
        <p:nvPicPr>
          <p:cNvPr id="3" name="Image 2" descr="Une image contenant clipart, symbole, Graphique, dessin humoristique&#10;&#10;Description générée automatiquement">
            <a:extLst>
              <a:ext uri="{FF2B5EF4-FFF2-40B4-BE49-F238E27FC236}">
                <a16:creationId xmlns:a16="http://schemas.microsoft.com/office/drawing/2014/main" id="{EEED1AEC-71C7-C5B8-F50F-177E88E0D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900" y="237600"/>
            <a:ext cx="1080000" cy="1080000"/>
          </a:xfrm>
          <a:prstGeom prst="rect">
            <a:avLst/>
          </a:prstGeom>
        </p:spPr>
      </p:pic>
    </p:spTree>
    <p:extLst>
      <p:ext uri="{BB962C8B-B14F-4D97-AF65-F5344CB8AC3E}">
        <p14:creationId xmlns:p14="http://schemas.microsoft.com/office/powerpoint/2010/main" val="26522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90176-2E5E-0D59-32B6-5A51280AE2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FB01855-C37B-0FB0-A7CF-B9ECE9E980B3}"/>
              </a:ext>
            </a:extLst>
          </p:cNvPr>
          <p:cNvSpPr>
            <a:spLocks noGrp="1"/>
          </p:cNvSpPr>
          <p:nvPr>
            <p:ph type="title"/>
          </p:nvPr>
        </p:nvSpPr>
        <p:spPr/>
        <p:txBody>
          <a:bodyPr>
            <a:normAutofit/>
          </a:bodyPr>
          <a:lstStyle/>
          <a:p>
            <a:r>
              <a:rPr lang="fr-FR" dirty="0"/>
              <a:t>Nettoyage sur le fichier </a:t>
            </a:r>
            <a:r>
              <a:rPr lang="fr-FR" dirty="0" err="1"/>
              <a:t>Valeurs_foncieres</a:t>
            </a:r>
            <a:r>
              <a:rPr lang="fr-FR" dirty="0"/>
              <a:t> :</a:t>
            </a:r>
            <a:br>
              <a:rPr lang="fr-FR" dirty="0"/>
            </a:br>
            <a:r>
              <a:rPr lang="fr-FR" sz="2400" dirty="0"/>
              <a:t>(détail en </a:t>
            </a:r>
            <a:r>
              <a:rPr lang="fr-FR" sz="2400" dirty="0">
                <a:hlinkClick r:id="rId3" action="ppaction://hlinksldjump"/>
              </a:rPr>
              <a:t>annexe</a:t>
            </a:r>
            <a:r>
              <a:rPr lang="fr-FR" sz="2400" dirty="0"/>
              <a:t>)</a:t>
            </a:r>
          </a:p>
        </p:txBody>
      </p:sp>
      <p:sp>
        <p:nvSpPr>
          <p:cNvPr id="3" name="Espace réservé du contenu 2">
            <a:extLst>
              <a:ext uri="{FF2B5EF4-FFF2-40B4-BE49-F238E27FC236}">
                <a16:creationId xmlns:a16="http://schemas.microsoft.com/office/drawing/2014/main" id="{00C6BE71-BE51-82BF-108B-ADB33936008A}"/>
              </a:ext>
            </a:extLst>
          </p:cNvPr>
          <p:cNvSpPr>
            <a:spLocks noGrp="1"/>
          </p:cNvSpPr>
          <p:nvPr>
            <p:ph idx="1"/>
          </p:nvPr>
        </p:nvSpPr>
        <p:spPr>
          <a:xfrm>
            <a:off x="621804" y="1599996"/>
            <a:ext cx="10945216" cy="4493300"/>
          </a:xfrm>
        </p:spPr>
        <p:txBody>
          <a:bodyPr>
            <a:normAutofit fontScale="77500" lnSpcReduction="20000"/>
          </a:bodyPr>
          <a:lstStyle/>
          <a:p>
            <a:r>
              <a:rPr lang="fr-FR" sz="2000" b="1" dirty="0"/>
              <a:t>34 169 lignes </a:t>
            </a:r>
            <a:r>
              <a:rPr lang="fr-FR" sz="2000" dirty="0"/>
              <a:t>dans le fichier d’origine valeurs_foncieres.xlsx</a:t>
            </a:r>
          </a:p>
          <a:p>
            <a:r>
              <a:rPr lang="fr-FR" sz="2000" b="1" dirty="0"/>
              <a:t>34 169 lignes </a:t>
            </a:r>
            <a:r>
              <a:rPr lang="fr-FR" sz="2000" dirty="0"/>
              <a:t>en entrée dans le </a:t>
            </a:r>
            <a:r>
              <a:rPr lang="fr-FR" sz="2000" dirty="0" err="1"/>
              <a:t>dataframe</a:t>
            </a:r>
            <a:r>
              <a:rPr lang="fr-FR" sz="2000" dirty="0"/>
              <a:t> </a:t>
            </a:r>
            <a:r>
              <a:rPr lang="fr-FR" sz="2000" dirty="0" err="1"/>
              <a:t>Jupyter</a:t>
            </a:r>
            <a:r>
              <a:rPr lang="fr-FR" sz="2000" dirty="0"/>
              <a:t> Notebook avant Nettoyage</a:t>
            </a:r>
          </a:p>
          <a:p>
            <a:pPr marL="0" indent="0">
              <a:buNone/>
            </a:pPr>
            <a:r>
              <a:rPr lang="fr-FR" sz="2000" b="1" u="sng" dirty="0"/>
              <a:t>NETTOYAGES et retrait de valeurs aberrantes laissant penser à des erreurs:</a:t>
            </a:r>
          </a:p>
          <a:p>
            <a:r>
              <a:rPr lang="fr-FR" sz="2000" dirty="0"/>
              <a:t>AJOUT 1 code postal : pas de </a:t>
            </a:r>
            <a:r>
              <a:rPr lang="fr-FR" sz="2000" dirty="0" err="1"/>
              <a:t>chgmt</a:t>
            </a:r>
            <a:r>
              <a:rPr lang="fr-FR" sz="2000" dirty="0"/>
              <a:t> nbr de lignes</a:t>
            </a:r>
          </a:p>
          <a:p>
            <a:r>
              <a:rPr lang="fr-FR" sz="2000" dirty="0"/>
              <a:t>Remplissage de valeur vides (N° Voie et Surface Terrain à 0, Type de voie et B/T/Q à ‘’) :pas de </a:t>
            </a:r>
            <a:r>
              <a:rPr lang="fr-FR" sz="2000" dirty="0" err="1"/>
              <a:t>chgmt</a:t>
            </a:r>
            <a:r>
              <a:rPr lang="fr-FR" sz="2000" dirty="0"/>
              <a:t> nbr de lignes</a:t>
            </a:r>
          </a:p>
          <a:p>
            <a:r>
              <a:rPr lang="fr-FR" sz="2000" b="1" dirty="0"/>
              <a:t>SUPPRESSIONS de 18  lignes </a:t>
            </a:r>
            <a:r>
              <a:rPr lang="fr-FR" sz="2000" dirty="0"/>
              <a:t>qui n’ont </a:t>
            </a:r>
            <a:r>
              <a:rPr lang="fr-FR" sz="2000" b="1" dirty="0"/>
              <a:t>pas de valeurs foncières </a:t>
            </a:r>
            <a:r>
              <a:rPr lang="fr-FR" sz="2000" dirty="0"/>
              <a:t>(NAN) : =&gt;34 151 lignes</a:t>
            </a:r>
          </a:p>
          <a:p>
            <a:r>
              <a:rPr lang="fr-FR" sz="2000" b="1" dirty="0"/>
              <a:t>SUPPRESSION de 2 lignes </a:t>
            </a:r>
            <a:r>
              <a:rPr lang="fr-FR" sz="2000" dirty="0"/>
              <a:t>avec des </a:t>
            </a:r>
            <a:r>
              <a:rPr lang="fr-FR" sz="2000" b="1" dirty="0"/>
              <a:t>surfaces réelles </a:t>
            </a:r>
            <a:r>
              <a:rPr lang="fr-FR" sz="2000" dirty="0"/>
              <a:t>bâties </a:t>
            </a:r>
            <a:r>
              <a:rPr lang="fr-FR" sz="2000" b="1" dirty="0"/>
              <a:t>non habitables </a:t>
            </a:r>
            <a:r>
              <a:rPr lang="fr-FR" sz="2000" dirty="0"/>
              <a:t>&lt;= 4m2 =&gt; 34 149 lignes</a:t>
            </a:r>
          </a:p>
          <a:p>
            <a:r>
              <a:rPr lang="fr-FR" sz="2000" b="1" dirty="0"/>
              <a:t>SUPPRESSION de 3 lignes </a:t>
            </a:r>
            <a:r>
              <a:rPr lang="fr-FR" sz="2000" dirty="0"/>
              <a:t>avec des </a:t>
            </a:r>
            <a:r>
              <a:rPr lang="fr-FR" sz="2000" b="1" dirty="0"/>
              <a:t>valeur foncières incohérentes(erronées) </a:t>
            </a:r>
            <a:r>
              <a:rPr lang="fr-FR" sz="2000" dirty="0"/>
              <a:t>&lt;=2_500 euros : =&gt;34 146 lignes</a:t>
            </a:r>
          </a:p>
          <a:p>
            <a:r>
              <a:rPr lang="fr-FR" sz="2000" dirty="0"/>
              <a:t>Etude des doublons de Biens =&gt; Pas de suppressions, Pas d’impact sur l’étude.</a:t>
            </a:r>
          </a:p>
          <a:p>
            <a:pPr marL="0" indent="0">
              <a:buNone/>
            </a:pPr>
            <a:r>
              <a:rPr lang="fr-FR" sz="2000" b="1" u="sng" dirty="0"/>
              <a:t>FICHIERS POST NETTOYAGE :</a:t>
            </a:r>
          </a:p>
          <a:p>
            <a:r>
              <a:rPr lang="fr-FR" sz="2000" b="1" dirty="0"/>
              <a:t>Fichiers .CSV </a:t>
            </a:r>
            <a:r>
              <a:rPr lang="fr-FR" sz="2000" dirty="0"/>
              <a:t>Bien.csv et Vente.csv : </a:t>
            </a:r>
            <a:r>
              <a:rPr lang="fr-FR" sz="2000" b="1" dirty="0"/>
              <a:t>34 146 lignes </a:t>
            </a:r>
          </a:p>
          <a:p>
            <a:r>
              <a:rPr lang="fr-FR" sz="2000" dirty="0"/>
              <a:t>Dans ma </a:t>
            </a:r>
            <a:r>
              <a:rPr lang="fr-FR" sz="2000" b="1" dirty="0"/>
              <a:t>base de données </a:t>
            </a:r>
            <a:r>
              <a:rPr lang="fr-FR" sz="2000" dirty="0"/>
              <a:t>pour les Tables Bien et Vente : </a:t>
            </a:r>
            <a:r>
              <a:rPr lang="fr-FR" sz="2000" b="1" dirty="0"/>
              <a:t>34 146 lignes</a:t>
            </a:r>
          </a:p>
          <a:p>
            <a:pPr marL="285750" indent="-285750">
              <a:buFont typeface="Arial" panose="020B0604020202020204" pitchFamily="34" charset="0"/>
              <a:buChar char="•"/>
            </a:pPr>
            <a:endParaRPr lang="fr-FR" dirty="0"/>
          </a:p>
        </p:txBody>
      </p:sp>
      <p:sp>
        <p:nvSpPr>
          <p:cNvPr id="4" name="Espace réservé du numéro de diapositive 3">
            <a:extLst>
              <a:ext uri="{FF2B5EF4-FFF2-40B4-BE49-F238E27FC236}">
                <a16:creationId xmlns:a16="http://schemas.microsoft.com/office/drawing/2014/main" id="{3F7C8E37-4D67-2E7F-4CB9-A5107A1406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descr="Une image contenant clipart, symbole, Graphique, dessin humoristique&#10;&#10;Description générée automatiquement">
            <a:extLst>
              <a:ext uri="{FF2B5EF4-FFF2-40B4-BE49-F238E27FC236}">
                <a16:creationId xmlns:a16="http://schemas.microsoft.com/office/drawing/2014/main" id="{0C4501F5-CAC5-C4BB-75BF-47D5589CD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391" y="237600"/>
            <a:ext cx="1080000" cy="1080000"/>
          </a:xfrm>
          <a:prstGeom prst="rect">
            <a:avLst/>
          </a:prstGeom>
        </p:spPr>
      </p:pic>
    </p:spTree>
    <p:extLst>
      <p:ext uri="{BB962C8B-B14F-4D97-AF65-F5344CB8AC3E}">
        <p14:creationId xmlns:p14="http://schemas.microsoft.com/office/powerpoint/2010/main" val="2957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605F1-AADB-D3C3-A359-D2A5E560AB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8F42191-B76C-94FD-ECB0-9C5B6F3DE6D4}"/>
              </a:ext>
            </a:extLst>
          </p:cNvPr>
          <p:cNvSpPr>
            <a:spLocks noGrp="1"/>
          </p:cNvSpPr>
          <p:nvPr>
            <p:ph type="title"/>
          </p:nvPr>
        </p:nvSpPr>
        <p:spPr/>
        <p:txBody>
          <a:bodyPr>
            <a:normAutofit/>
          </a:bodyPr>
          <a:lstStyle/>
          <a:p>
            <a:r>
              <a:rPr lang="fr-FR" dirty="0"/>
              <a:t>Fichier valeur </a:t>
            </a:r>
            <a:r>
              <a:rPr lang="fr-FR" dirty="0" err="1"/>
              <a:t>foncieres</a:t>
            </a:r>
            <a:r>
              <a:rPr lang="fr-FR" dirty="0"/>
              <a:t> après nettoyage et </a:t>
            </a:r>
            <a:r>
              <a:rPr lang="fr-FR" dirty="0" err="1"/>
              <a:t>retypage</a:t>
            </a:r>
            <a:endParaRPr lang="fr-FR" sz="2800" dirty="0"/>
          </a:p>
        </p:txBody>
      </p:sp>
      <p:sp>
        <p:nvSpPr>
          <p:cNvPr id="4" name="Espace réservé du numéro de diapositive 3">
            <a:extLst>
              <a:ext uri="{FF2B5EF4-FFF2-40B4-BE49-F238E27FC236}">
                <a16:creationId xmlns:a16="http://schemas.microsoft.com/office/drawing/2014/main" id="{07B5D705-B0A3-8A1D-300D-E1324FB44F6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6" name="Image 5">
            <a:extLst>
              <a:ext uri="{FF2B5EF4-FFF2-40B4-BE49-F238E27FC236}">
                <a16:creationId xmlns:a16="http://schemas.microsoft.com/office/drawing/2014/main" id="{2D742F42-A6A6-1047-ECA9-C559057A60AF}"/>
              </a:ext>
            </a:extLst>
          </p:cNvPr>
          <p:cNvPicPr>
            <a:picLocks noChangeAspect="1"/>
          </p:cNvPicPr>
          <p:nvPr/>
        </p:nvPicPr>
        <p:blipFill>
          <a:blip r:embed="rId3"/>
          <a:stretch>
            <a:fillRect/>
          </a:stretch>
        </p:blipFill>
        <p:spPr>
          <a:xfrm>
            <a:off x="1917948" y="1599996"/>
            <a:ext cx="7068536" cy="4391638"/>
          </a:xfrm>
          <a:prstGeom prst="rect">
            <a:avLst/>
          </a:prstGeom>
        </p:spPr>
      </p:pic>
      <p:pic>
        <p:nvPicPr>
          <p:cNvPr id="3" name="Image 2" descr="Une image contenant clipart, symbole, Graphique, dessin humoristique&#10;&#10;Description générée automatiquement">
            <a:extLst>
              <a:ext uri="{FF2B5EF4-FFF2-40B4-BE49-F238E27FC236}">
                <a16:creationId xmlns:a16="http://schemas.microsoft.com/office/drawing/2014/main" id="{A282DCA0-D9AF-2A6B-261B-B4D6AF6F3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020" y="238805"/>
            <a:ext cx="1080000" cy="1080000"/>
          </a:xfrm>
          <a:prstGeom prst="rect">
            <a:avLst/>
          </a:prstGeom>
        </p:spPr>
      </p:pic>
    </p:spTree>
    <p:extLst>
      <p:ext uri="{BB962C8B-B14F-4D97-AF65-F5344CB8AC3E}">
        <p14:creationId xmlns:p14="http://schemas.microsoft.com/office/powerpoint/2010/main" val="31245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05F1C-E782-D179-6568-366684E972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969ED8-4BF2-B123-11F3-9F59C438F7C5}"/>
              </a:ext>
            </a:extLst>
          </p:cNvPr>
          <p:cNvSpPr>
            <a:spLocks noGrp="1"/>
          </p:cNvSpPr>
          <p:nvPr>
            <p:ph type="title"/>
          </p:nvPr>
        </p:nvSpPr>
        <p:spPr/>
        <p:txBody>
          <a:bodyPr>
            <a:normAutofit/>
          </a:bodyPr>
          <a:lstStyle/>
          <a:p>
            <a:r>
              <a:rPr lang="fr-FR" dirty="0"/>
              <a:t>FICHIER Bien et Fichier Vente</a:t>
            </a:r>
            <a:endParaRPr lang="fr-FR" sz="2800" dirty="0"/>
          </a:p>
        </p:txBody>
      </p:sp>
      <p:sp>
        <p:nvSpPr>
          <p:cNvPr id="4" name="Espace réservé du numéro de diapositive 3">
            <a:extLst>
              <a:ext uri="{FF2B5EF4-FFF2-40B4-BE49-F238E27FC236}">
                <a16:creationId xmlns:a16="http://schemas.microsoft.com/office/drawing/2014/main" id="{8EE446FE-A06F-3DD8-F94B-011CD9AB8B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256734D0-3AF8-6C15-7A08-6B9D247EBFAA}"/>
              </a:ext>
            </a:extLst>
          </p:cNvPr>
          <p:cNvPicPr>
            <a:picLocks noChangeAspect="1"/>
          </p:cNvPicPr>
          <p:nvPr/>
        </p:nvPicPr>
        <p:blipFill>
          <a:blip r:embed="rId3"/>
          <a:srcRect/>
          <a:stretch/>
        </p:blipFill>
        <p:spPr>
          <a:xfrm>
            <a:off x="900974" y="1845833"/>
            <a:ext cx="4803078" cy="3383753"/>
          </a:xfrm>
          <a:prstGeom prst="rect">
            <a:avLst/>
          </a:prstGeom>
        </p:spPr>
      </p:pic>
      <p:pic>
        <p:nvPicPr>
          <p:cNvPr id="6" name="Espace réservé du contenu 5">
            <a:extLst>
              <a:ext uri="{FF2B5EF4-FFF2-40B4-BE49-F238E27FC236}">
                <a16:creationId xmlns:a16="http://schemas.microsoft.com/office/drawing/2014/main" id="{20D39240-F4BA-487E-B7EB-538453F93657}"/>
              </a:ext>
            </a:extLst>
          </p:cNvPr>
          <p:cNvPicPr>
            <a:picLocks noGrp="1" noChangeAspect="1"/>
          </p:cNvPicPr>
          <p:nvPr>
            <p:ph idx="1"/>
          </p:nvPr>
        </p:nvPicPr>
        <p:blipFill>
          <a:blip r:embed="rId4"/>
          <a:srcRect/>
          <a:stretch/>
        </p:blipFill>
        <p:spPr>
          <a:xfrm>
            <a:off x="7226589" y="2434451"/>
            <a:ext cx="3680974" cy="1989097"/>
          </a:xfrm>
          <a:prstGeom prst="rect">
            <a:avLst/>
          </a:prstGeom>
        </p:spPr>
      </p:pic>
      <p:pic>
        <p:nvPicPr>
          <p:cNvPr id="3" name="Image 2" descr="Une image contenant clipart, symbole, Graphique, dessin humoristique&#10;&#10;Description générée automatiquement">
            <a:extLst>
              <a:ext uri="{FF2B5EF4-FFF2-40B4-BE49-F238E27FC236}">
                <a16:creationId xmlns:a16="http://schemas.microsoft.com/office/drawing/2014/main" id="{05BCD198-9D6B-ACC5-2314-AB972556F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6900" y="237600"/>
            <a:ext cx="1080000" cy="1080000"/>
          </a:xfrm>
          <a:prstGeom prst="rect">
            <a:avLst/>
          </a:prstGeom>
        </p:spPr>
      </p:pic>
    </p:spTree>
    <p:extLst>
      <p:ext uri="{BB962C8B-B14F-4D97-AF65-F5344CB8AC3E}">
        <p14:creationId xmlns:p14="http://schemas.microsoft.com/office/powerpoint/2010/main" val="314677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E10EA-6A34-311E-20CF-8E8F90411E7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4C8604-3855-366E-2A83-D4B57E4754AB}"/>
              </a:ext>
            </a:extLst>
          </p:cNvPr>
          <p:cNvSpPr>
            <a:spLocks noGrp="1"/>
          </p:cNvSpPr>
          <p:nvPr>
            <p:ph type="title"/>
          </p:nvPr>
        </p:nvSpPr>
        <p:spPr/>
        <p:txBody>
          <a:bodyPr/>
          <a:lstStyle/>
          <a:p>
            <a:r>
              <a:rPr lang="fr-FR" dirty="0"/>
              <a:t>I-Présentation de l’étude</a:t>
            </a:r>
          </a:p>
        </p:txBody>
      </p:sp>
      <p:sp>
        <p:nvSpPr>
          <p:cNvPr id="5" name="Espace réservé du contenu 4">
            <a:extLst>
              <a:ext uri="{FF2B5EF4-FFF2-40B4-BE49-F238E27FC236}">
                <a16:creationId xmlns:a16="http://schemas.microsoft.com/office/drawing/2014/main" id="{8A1C3692-2140-B6C2-C28F-F1AF61556442}"/>
              </a:ext>
            </a:extLst>
          </p:cNvPr>
          <p:cNvSpPr>
            <a:spLocks noGrp="1"/>
          </p:cNvSpPr>
          <p:nvPr>
            <p:ph idx="1"/>
          </p:nvPr>
        </p:nvSpPr>
        <p:spPr/>
        <p:txBody>
          <a:bodyPr>
            <a:normAutofit/>
          </a:bodyPr>
          <a:lstStyle/>
          <a:p>
            <a:r>
              <a:rPr lang="fr-FR" dirty="0"/>
              <a:t>A - LE CONTEXTE</a:t>
            </a:r>
          </a:p>
          <a:p>
            <a:r>
              <a:rPr lang="fr-FR" dirty="0"/>
              <a:t>B - LA METHODOLOGIE DE L’ANALYSE</a:t>
            </a:r>
          </a:p>
          <a:p>
            <a:r>
              <a:rPr lang="fr-FR" dirty="0"/>
              <a:t>C - LA STRATEGIE DE SAUVEGARDE et de CONFORMITE au RGPD</a:t>
            </a:r>
          </a:p>
          <a:p>
            <a:endParaRPr lang="fr-FR" dirty="0"/>
          </a:p>
        </p:txBody>
      </p:sp>
      <p:sp>
        <p:nvSpPr>
          <p:cNvPr id="4" name="Espace réservé du numéro de diapositive 3">
            <a:extLst>
              <a:ext uri="{FF2B5EF4-FFF2-40B4-BE49-F238E27FC236}">
                <a16:creationId xmlns:a16="http://schemas.microsoft.com/office/drawing/2014/main" id="{BB34430A-9D03-0D9A-A2EE-99E851088D3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7" name="Graphic 7" descr="Menu contextuel">
            <a:extLst>
              <a:ext uri="{FF2B5EF4-FFF2-40B4-BE49-F238E27FC236}">
                <a16:creationId xmlns:a16="http://schemas.microsoft.com/office/drawing/2014/main" id="{5E2650C0-51FC-6083-5434-F6F91AC577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42084" y="1556792"/>
            <a:ext cx="540000" cy="540000"/>
          </a:xfrm>
          <a:prstGeom prst="rect">
            <a:avLst/>
          </a:prstGeom>
        </p:spPr>
      </p:pic>
      <p:pic>
        <p:nvPicPr>
          <p:cNvPr id="8" name="Graphic 7" descr="Serveur contour">
            <a:extLst>
              <a:ext uri="{FF2B5EF4-FFF2-40B4-BE49-F238E27FC236}">
                <a16:creationId xmlns:a16="http://schemas.microsoft.com/office/drawing/2014/main" id="{8B5D4534-AC06-5BAE-0197-13004D2512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410918" y="2525814"/>
            <a:ext cx="540000" cy="540000"/>
          </a:xfrm>
          <a:prstGeom prst="rect">
            <a:avLst/>
          </a:prstGeom>
        </p:spPr>
      </p:pic>
      <p:pic>
        <p:nvPicPr>
          <p:cNvPr id="9" name="Graphic 9" descr="Magnifying glass">
            <a:extLst>
              <a:ext uri="{FF2B5EF4-FFF2-40B4-BE49-F238E27FC236}">
                <a16:creationId xmlns:a16="http://schemas.microsoft.com/office/drawing/2014/main" id="{B4CC0E90-EC97-EF41-D6F6-3F917B86A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4372" y="1885734"/>
            <a:ext cx="540000" cy="540000"/>
          </a:xfrm>
          <a:prstGeom prst="rect">
            <a:avLst/>
          </a:prstGeom>
        </p:spPr>
      </p:pic>
    </p:spTree>
    <p:extLst>
      <p:ext uri="{BB962C8B-B14F-4D97-AF65-F5344CB8AC3E}">
        <p14:creationId xmlns:p14="http://schemas.microsoft.com/office/powerpoint/2010/main" val="175695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1508719D-4B9B-034A-C79D-7A227A326CE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BF34C1-B6C0-3E52-4B14-4224B3862A90}"/>
              </a:ext>
            </a:extLst>
          </p:cNvPr>
          <p:cNvSpPr>
            <a:spLocks noGrp="1"/>
          </p:cNvSpPr>
          <p:nvPr>
            <p:ph type="title"/>
          </p:nvPr>
        </p:nvSpPr>
        <p:spPr>
          <a:xfrm>
            <a:off x="1451200" y="804519"/>
            <a:ext cx="9600775" cy="1049235"/>
          </a:xfrm>
        </p:spPr>
        <p:txBody>
          <a:bodyPr vert="horz" lIns="91440" tIns="45720" rIns="91440" bIns="0" rtlCol="0">
            <a:normAutofit/>
          </a:bodyPr>
          <a:lstStyle/>
          <a:p>
            <a:r>
              <a:rPr lang="fr-FR" sz="2400" dirty="0"/>
              <a:t>E - L’IMPLANTATIONS DANS LE SGBD des TABLES et des DONNEES</a:t>
            </a:r>
          </a:p>
        </p:txBody>
      </p:sp>
      <p:sp>
        <p:nvSpPr>
          <p:cNvPr id="4" name="Espace réservé du numéro de diapositive 3">
            <a:extLst>
              <a:ext uri="{FF2B5EF4-FFF2-40B4-BE49-F238E27FC236}">
                <a16:creationId xmlns:a16="http://schemas.microsoft.com/office/drawing/2014/main" id="{AC2EF731-1174-450E-9719-C4A103C2B9FB}"/>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30</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E33564F9-A6E3-2750-4CC4-0851FC6BB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pic>
        <p:nvPicPr>
          <p:cNvPr id="3" name="Picture 2">
            <a:extLst>
              <a:ext uri="{FF2B5EF4-FFF2-40B4-BE49-F238E27FC236}">
                <a16:creationId xmlns:a16="http://schemas.microsoft.com/office/drawing/2014/main" id="{6365E9DC-F0F1-E6A1-56C4-13CA29EB6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596" y="2276872"/>
            <a:ext cx="23336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284FB-5434-32CD-8205-ED5324A0B2B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393CA9-359B-1723-DCA6-842BB67341EB}"/>
              </a:ext>
            </a:extLst>
          </p:cNvPr>
          <p:cNvSpPr>
            <a:spLocks noGrp="1"/>
          </p:cNvSpPr>
          <p:nvPr>
            <p:ph type="title"/>
          </p:nvPr>
        </p:nvSpPr>
        <p:spPr/>
        <p:txBody>
          <a:bodyPr>
            <a:normAutofit/>
          </a:bodyPr>
          <a:lstStyle/>
          <a:p>
            <a:r>
              <a:rPr lang="fr-FR" sz="3200" dirty="0"/>
              <a:t>Le SCRIPT SQL de création des tables :</a:t>
            </a:r>
            <a:endParaRPr lang="fr-FR" sz="2800" dirty="0"/>
          </a:p>
        </p:txBody>
      </p:sp>
      <p:sp>
        <p:nvSpPr>
          <p:cNvPr id="8" name="Espace réservé du contenu 7">
            <a:extLst>
              <a:ext uri="{FF2B5EF4-FFF2-40B4-BE49-F238E27FC236}">
                <a16:creationId xmlns:a16="http://schemas.microsoft.com/office/drawing/2014/main" id="{34905509-74CF-159D-8599-91503D0457D4}"/>
              </a:ext>
            </a:extLst>
          </p:cNvPr>
          <p:cNvSpPr>
            <a:spLocks noGrp="1"/>
          </p:cNvSpPr>
          <p:nvPr>
            <p:ph idx="1"/>
          </p:nvPr>
        </p:nvSpPr>
        <p:spPr>
          <a:xfrm>
            <a:off x="621804" y="1484784"/>
            <a:ext cx="5184576" cy="4608512"/>
          </a:xfrm>
        </p:spPr>
        <p:txBody>
          <a:bodyPr>
            <a:noAutofit/>
          </a:bodyPr>
          <a:lstStyle/>
          <a:p>
            <a:pPr marL="0" indent="0">
              <a:spcBef>
                <a:spcPts val="0"/>
              </a:spcBef>
              <a:buNone/>
            </a:pPr>
            <a:r>
              <a:rPr lang="fr-FR" sz="1000" dirty="0"/>
              <a:t>CREATE TABLE </a:t>
            </a:r>
            <a:r>
              <a:rPr lang="fr-FR" sz="1000" dirty="0" err="1"/>
              <a:t>Region</a:t>
            </a:r>
            <a:r>
              <a:rPr lang="fr-FR" sz="1000" dirty="0"/>
              <a:t>(</a:t>
            </a:r>
          </a:p>
          <a:p>
            <a:pPr marL="0" indent="0">
              <a:spcBef>
                <a:spcPts val="0"/>
              </a:spcBef>
              <a:buNone/>
            </a:pPr>
            <a:r>
              <a:rPr lang="fr-FR" sz="1000" dirty="0"/>
              <a:t>   </a:t>
            </a:r>
            <a:r>
              <a:rPr lang="fr-FR" sz="1000" dirty="0" err="1"/>
              <a:t>Id_region</a:t>
            </a:r>
            <a:r>
              <a:rPr lang="fr-FR" sz="1000" dirty="0"/>
              <a:t> CHAR(3),</a:t>
            </a:r>
          </a:p>
          <a:p>
            <a:pPr marL="0" indent="0">
              <a:spcBef>
                <a:spcPts val="0"/>
              </a:spcBef>
              <a:buNone/>
            </a:pPr>
            <a:r>
              <a:rPr lang="fr-FR" sz="1000" dirty="0"/>
              <a:t>   </a:t>
            </a:r>
            <a:r>
              <a:rPr lang="fr-FR" sz="1000" dirty="0" err="1"/>
              <a:t>Nom_region</a:t>
            </a:r>
            <a:r>
              <a:rPr lang="fr-FR" sz="1000" dirty="0"/>
              <a:t> VARCHAR(100) NOT NULL,</a:t>
            </a:r>
          </a:p>
          <a:p>
            <a:pPr marL="0" indent="0">
              <a:spcBef>
                <a:spcPts val="0"/>
              </a:spcBef>
              <a:buNone/>
            </a:pPr>
            <a:r>
              <a:rPr lang="fr-FR" sz="1000" dirty="0"/>
              <a:t>   </a:t>
            </a:r>
            <a:r>
              <a:rPr lang="fr-FR" sz="1000" dirty="0" err="1"/>
              <a:t>Code_region</a:t>
            </a:r>
            <a:r>
              <a:rPr lang="fr-FR" sz="1000" dirty="0"/>
              <a:t> VARCHAR(2),</a:t>
            </a:r>
          </a:p>
          <a:p>
            <a:pPr marL="0" indent="0">
              <a:spcBef>
                <a:spcPts val="0"/>
              </a:spcBef>
              <a:buNone/>
            </a:pPr>
            <a:r>
              <a:rPr lang="fr-FR" sz="1000" dirty="0"/>
              <a:t>   PRIMARY KEY(</a:t>
            </a:r>
            <a:r>
              <a:rPr lang="fr-FR" sz="1000" dirty="0" err="1"/>
              <a:t>Id_region</a:t>
            </a:r>
            <a:r>
              <a:rPr lang="fr-FR" sz="1000" dirty="0"/>
              <a:t>) </a:t>
            </a:r>
          </a:p>
          <a:p>
            <a:pPr marL="0" indent="0">
              <a:spcBef>
                <a:spcPts val="0"/>
              </a:spcBef>
              <a:buNone/>
            </a:pPr>
            <a:r>
              <a:rPr lang="fr-FR" sz="1000" dirty="0"/>
              <a:t>);</a:t>
            </a:r>
          </a:p>
          <a:p>
            <a:pPr marL="0" indent="0">
              <a:spcBef>
                <a:spcPts val="0"/>
              </a:spcBef>
              <a:buNone/>
            </a:pPr>
            <a:endParaRPr lang="fr-FR" sz="1000" dirty="0"/>
          </a:p>
          <a:p>
            <a:pPr marL="0" indent="0">
              <a:spcBef>
                <a:spcPts val="0"/>
              </a:spcBef>
              <a:buNone/>
            </a:pPr>
            <a:r>
              <a:rPr lang="fr-FR" sz="1000" dirty="0"/>
              <a:t>CREATE TABLE </a:t>
            </a:r>
            <a:r>
              <a:rPr lang="fr-FR" sz="1000" dirty="0" err="1"/>
              <a:t>Departement</a:t>
            </a:r>
            <a:r>
              <a:rPr lang="fr-FR" sz="1000" dirty="0"/>
              <a:t>(</a:t>
            </a:r>
          </a:p>
          <a:p>
            <a:pPr marL="0" indent="0">
              <a:spcBef>
                <a:spcPts val="0"/>
              </a:spcBef>
              <a:buNone/>
            </a:pPr>
            <a:r>
              <a:rPr lang="fr-FR" sz="1000" dirty="0"/>
              <a:t>   </a:t>
            </a:r>
            <a:r>
              <a:rPr lang="fr-FR" sz="1000" dirty="0" err="1"/>
              <a:t>Id_departement</a:t>
            </a:r>
            <a:r>
              <a:rPr lang="fr-FR" sz="1000" dirty="0"/>
              <a:t> CHAR(4),</a:t>
            </a:r>
          </a:p>
          <a:p>
            <a:pPr marL="0" indent="0">
              <a:spcBef>
                <a:spcPts val="0"/>
              </a:spcBef>
              <a:buNone/>
            </a:pPr>
            <a:r>
              <a:rPr lang="fr-FR" sz="1000" dirty="0"/>
              <a:t>   </a:t>
            </a:r>
            <a:r>
              <a:rPr lang="fr-FR" sz="1000" dirty="0" err="1"/>
              <a:t>Nom_departement</a:t>
            </a:r>
            <a:r>
              <a:rPr lang="fr-FR" sz="1000" dirty="0"/>
              <a:t> VARCHAR(100) NOT NULL,</a:t>
            </a:r>
          </a:p>
          <a:p>
            <a:pPr marL="0" indent="0">
              <a:spcBef>
                <a:spcPts val="0"/>
              </a:spcBef>
              <a:buNone/>
            </a:pPr>
            <a:r>
              <a:rPr lang="fr-FR" sz="1000" dirty="0"/>
              <a:t>   </a:t>
            </a:r>
            <a:r>
              <a:rPr lang="fr-FR" sz="1000" dirty="0" err="1"/>
              <a:t>Code_departement</a:t>
            </a:r>
            <a:r>
              <a:rPr lang="fr-FR" sz="1000" dirty="0"/>
              <a:t> VARCHAR(3),</a:t>
            </a:r>
          </a:p>
          <a:p>
            <a:pPr marL="0" indent="0">
              <a:spcBef>
                <a:spcPts val="0"/>
              </a:spcBef>
              <a:buNone/>
            </a:pPr>
            <a:r>
              <a:rPr lang="fr-FR" sz="1000" dirty="0"/>
              <a:t>   </a:t>
            </a:r>
            <a:r>
              <a:rPr lang="fr-FR" sz="1000" dirty="0" err="1"/>
              <a:t>Id_region</a:t>
            </a:r>
            <a:r>
              <a:rPr lang="fr-FR" sz="1000" dirty="0"/>
              <a:t> CHAR(3) NOT NULL,</a:t>
            </a:r>
          </a:p>
          <a:p>
            <a:pPr marL="0" indent="0">
              <a:spcBef>
                <a:spcPts val="0"/>
              </a:spcBef>
              <a:buNone/>
            </a:pPr>
            <a:r>
              <a:rPr lang="fr-FR" sz="1000" dirty="0"/>
              <a:t>   PRIMARY KEY(</a:t>
            </a:r>
            <a:r>
              <a:rPr lang="fr-FR" sz="1000" dirty="0" err="1"/>
              <a:t>Id_departement</a:t>
            </a:r>
            <a:r>
              <a:rPr lang="fr-FR" sz="1000" dirty="0"/>
              <a:t>),</a:t>
            </a:r>
          </a:p>
          <a:p>
            <a:pPr marL="0" indent="0">
              <a:spcBef>
                <a:spcPts val="0"/>
              </a:spcBef>
              <a:buNone/>
            </a:pPr>
            <a:r>
              <a:rPr lang="fr-FR" sz="1000" dirty="0"/>
              <a:t>   FOREIGN KEY(</a:t>
            </a:r>
            <a:r>
              <a:rPr lang="fr-FR" sz="1000" dirty="0" err="1"/>
              <a:t>Id_region</a:t>
            </a:r>
            <a:r>
              <a:rPr lang="fr-FR" sz="1000" dirty="0"/>
              <a:t>) REFERENCES </a:t>
            </a:r>
            <a:r>
              <a:rPr lang="fr-FR" sz="1000" dirty="0" err="1"/>
              <a:t>Region</a:t>
            </a:r>
            <a:r>
              <a:rPr lang="fr-FR" sz="1000" dirty="0"/>
              <a:t>(</a:t>
            </a:r>
            <a:r>
              <a:rPr lang="fr-FR" sz="1000" dirty="0" err="1"/>
              <a:t>Id_region</a:t>
            </a:r>
            <a:r>
              <a:rPr lang="fr-FR" sz="1000" dirty="0"/>
              <a:t>) </a:t>
            </a:r>
          </a:p>
          <a:p>
            <a:pPr marL="0" indent="0">
              <a:spcBef>
                <a:spcPts val="0"/>
              </a:spcBef>
              <a:buNone/>
            </a:pPr>
            <a:r>
              <a:rPr lang="fr-FR" sz="1000" dirty="0"/>
              <a:t>);</a:t>
            </a:r>
          </a:p>
          <a:p>
            <a:pPr marL="0" indent="0">
              <a:spcBef>
                <a:spcPts val="0"/>
              </a:spcBef>
              <a:buNone/>
            </a:pPr>
            <a:endParaRPr lang="fr-FR" sz="1000" dirty="0"/>
          </a:p>
          <a:p>
            <a:pPr marL="0" indent="0">
              <a:spcBef>
                <a:spcPts val="0"/>
              </a:spcBef>
              <a:buNone/>
            </a:pPr>
            <a:r>
              <a:rPr lang="fr-FR" sz="1000" dirty="0"/>
              <a:t>CREATE TABLE Commune(</a:t>
            </a:r>
          </a:p>
          <a:p>
            <a:pPr marL="0" indent="0">
              <a:spcBef>
                <a:spcPts val="0"/>
              </a:spcBef>
              <a:buNone/>
            </a:pPr>
            <a:r>
              <a:rPr lang="fr-FR" sz="1000" dirty="0"/>
              <a:t>   </a:t>
            </a:r>
            <a:r>
              <a:rPr lang="fr-FR" sz="1000" dirty="0" err="1"/>
              <a:t>Id_codedep_codecommune</a:t>
            </a:r>
            <a:r>
              <a:rPr lang="fr-FR" sz="1000" dirty="0"/>
              <a:t> CHAR(6),</a:t>
            </a:r>
          </a:p>
          <a:p>
            <a:pPr marL="0" indent="0">
              <a:spcBef>
                <a:spcPts val="0"/>
              </a:spcBef>
              <a:buNone/>
            </a:pPr>
            <a:r>
              <a:rPr lang="fr-FR" sz="1000" dirty="0"/>
              <a:t>   </a:t>
            </a:r>
            <a:r>
              <a:rPr lang="fr-FR" sz="1000" dirty="0" err="1"/>
              <a:t>Nom_commune</a:t>
            </a:r>
            <a:r>
              <a:rPr lang="fr-FR" sz="1000" dirty="0"/>
              <a:t> VARCHAR(100) NOT NULL,</a:t>
            </a:r>
          </a:p>
          <a:p>
            <a:pPr marL="0" indent="0">
              <a:spcBef>
                <a:spcPts val="0"/>
              </a:spcBef>
              <a:buNone/>
            </a:pPr>
            <a:r>
              <a:rPr lang="fr-FR" sz="1000" dirty="0"/>
              <a:t>   </a:t>
            </a:r>
            <a:r>
              <a:rPr lang="fr-FR" sz="1000" dirty="0" err="1"/>
              <a:t>Code_commune</a:t>
            </a:r>
            <a:r>
              <a:rPr lang="fr-FR" sz="1000" dirty="0"/>
              <a:t> CHAR(3),</a:t>
            </a:r>
          </a:p>
          <a:p>
            <a:pPr marL="0" indent="0">
              <a:spcBef>
                <a:spcPts val="0"/>
              </a:spcBef>
              <a:buNone/>
            </a:pPr>
            <a:r>
              <a:rPr lang="fr-FR" sz="1000" dirty="0"/>
              <a:t>   </a:t>
            </a:r>
            <a:r>
              <a:rPr lang="fr-FR" sz="1000" dirty="0" err="1"/>
              <a:t>Population_totale</a:t>
            </a:r>
            <a:r>
              <a:rPr lang="fr-FR" sz="1000" dirty="0"/>
              <a:t> INT,</a:t>
            </a:r>
          </a:p>
          <a:p>
            <a:pPr marL="0" indent="0">
              <a:spcBef>
                <a:spcPts val="0"/>
              </a:spcBef>
              <a:buNone/>
            </a:pPr>
            <a:r>
              <a:rPr lang="fr-FR" sz="1000" dirty="0"/>
              <a:t>   </a:t>
            </a:r>
            <a:r>
              <a:rPr lang="fr-FR" sz="1000" dirty="0" err="1"/>
              <a:t>Id_departement</a:t>
            </a:r>
            <a:r>
              <a:rPr lang="fr-FR" sz="1000" dirty="0"/>
              <a:t> CHAR(4) NOT NULL,</a:t>
            </a:r>
          </a:p>
          <a:p>
            <a:pPr marL="0" indent="0">
              <a:spcBef>
                <a:spcPts val="0"/>
              </a:spcBef>
              <a:buNone/>
            </a:pPr>
            <a:r>
              <a:rPr lang="fr-FR" sz="1000" dirty="0"/>
              <a:t>   PRIMARY KEY(</a:t>
            </a:r>
            <a:r>
              <a:rPr lang="fr-FR" sz="1000" dirty="0" err="1"/>
              <a:t>Id_codedep_codecommune</a:t>
            </a:r>
            <a:r>
              <a:rPr lang="fr-FR" sz="1000" dirty="0"/>
              <a:t>),</a:t>
            </a:r>
          </a:p>
          <a:p>
            <a:pPr marL="0" indent="0">
              <a:spcBef>
                <a:spcPts val="0"/>
              </a:spcBef>
              <a:buNone/>
            </a:pPr>
            <a:r>
              <a:rPr lang="fr-FR" sz="1000" dirty="0"/>
              <a:t>   FOREIGN KEY(</a:t>
            </a:r>
            <a:r>
              <a:rPr lang="fr-FR" sz="1000" dirty="0" err="1"/>
              <a:t>Id_departement</a:t>
            </a:r>
            <a:r>
              <a:rPr lang="fr-FR" sz="1000" dirty="0"/>
              <a:t>) REFERENCES </a:t>
            </a:r>
            <a:r>
              <a:rPr lang="fr-FR" sz="1000" dirty="0" err="1"/>
              <a:t>Departement</a:t>
            </a:r>
            <a:r>
              <a:rPr lang="fr-FR" sz="1000" dirty="0"/>
              <a:t>(</a:t>
            </a:r>
            <a:r>
              <a:rPr lang="fr-FR" sz="1000" dirty="0" err="1"/>
              <a:t>Id_departement</a:t>
            </a:r>
            <a:r>
              <a:rPr lang="fr-FR" sz="1000" dirty="0"/>
              <a:t>) </a:t>
            </a:r>
          </a:p>
          <a:p>
            <a:pPr marL="0" indent="0">
              <a:spcBef>
                <a:spcPts val="0"/>
              </a:spcBef>
              <a:buNone/>
            </a:pPr>
            <a:r>
              <a:rPr lang="fr-FR" sz="1000" dirty="0"/>
              <a:t>);</a:t>
            </a:r>
          </a:p>
        </p:txBody>
      </p:sp>
      <p:sp>
        <p:nvSpPr>
          <p:cNvPr id="4" name="Espace réservé du numéro de diapositive 3">
            <a:extLst>
              <a:ext uri="{FF2B5EF4-FFF2-40B4-BE49-F238E27FC236}">
                <a16:creationId xmlns:a16="http://schemas.microsoft.com/office/drawing/2014/main" id="{FC952F4D-BAC3-F636-DAC3-FB40D799DCC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9" name="Espace réservé du contenu 8">
            <a:extLst>
              <a:ext uri="{FF2B5EF4-FFF2-40B4-BE49-F238E27FC236}">
                <a16:creationId xmlns:a16="http://schemas.microsoft.com/office/drawing/2014/main" id="{8F9A7497-2DB2-8446-7555-A5A4EB5F77D0}"/>
              </a:ext>
            </a:extLst>
          </p:cNvPr>
          <p:cNvSpPr>
            <a:spLocks noGrp="1"/>
          </p:cNvSpPr>
          <p:nvPr>
            <p:ph idx="13"/>
          </p:nvPr>
        </p:nvSpPr>
        <p:spPr>
          <a:xfrm>
            <a:off x="6370434" y="1484783"/>
            <a:ext cx="5628633" cy="4608513"/>
          </a:xfrm>
        </p:spPr>
        <p:txBody>
          <a:bodyPr>
            <a:noAutofit/>
          </a:bodyPr>
          <a:lstStyle/>
          <a:p>
            <a:pPr marL="0" indent="0">
              <a:spcBef>
                <a:spcPts val="0"/>
              </a:spcBef>
              <a:buNone/>
            </a:pPr>
            <a:r>
              <a:rPr lang="fr-FR" sz="1000" dirty="0"/>
              <a:t>CREATE TABLE Bien(</a:t>
            </a:r>
          </a:p>
          <a:p>
            <a:pPr marL="0" indent="0">
              <a:spcBef>
                <a:spcPts val="0"/>
              </a:spcBef>
              <a:buNone/>
            </a:pPr>
            <a:r>
              <a:rPr lang="fr-FR" sz="1000" dirty="0"/>
              <a:t>   </a:t>
            </a:r>
            <a:r>
              <a:rPr lang="fr-FR" sz="1000" dirty="0" err="1"/>
              <a:t>Id_bien</a:t>
            </a:r>
            <a:r>
              <a:rPr lang="fr-FR" sz="1000" dirty="0"/>
              <a:t> VARCHAR(10),</a:t>
            </a:r>
          </a:p>
          <a:p>
            <a:pPr marL="0" indent="0">
              <a:spcBef>
                <a:spcPts val="0"/>
              </a:spcBef>
              <a:buNone/>
            </a:pPr>
            <a:r>
              <a:rPr lang="fr-FR" sz="1000" dirty="0"/>
              <a:t>   </a:t>
            </a:r>
            <a:r>
              <a:rPr lang="fr-FR" sz="1000" dirty="0" err="1"/>
              <a:t>No_voie</a:t>
            </a:r>
            <a:r>
              <a:rPr lang="fr-FR" sz="1000" dirty="0"/>
              <a:t> SMALLINT,</a:t>
            </a:r>
          </a:p>
          <a:p>
            <a:pPr marL="0" indent="0">
              <a:spcBef>
                <a:spcPts val="0"/>
              </a:spcBef>
              <a:buNone/>
            </a:pPr>
            <a:r>
              <a:rPr lang="fr-FR" sz="1000" dirty="0"/>
              <a:t>   BTQ CHAR(1),</a:t>
            </a:r>
          </a:p>
          <a:p>
            <a:pPr marL="0" indent="0">
              <a:spcBef>
                <a:spcPts val="0"/>
              </a:spcBef>
              <a:buNone/>
            </a:pPr>
            <a:r>
              <a:rPr lang="fr-FR" sz="1000" dirty="0"/>
              <a:t>   </a:t>
            </a:r>
            <a:r>
              <a:rPr lang="fr-FR" sz="1000" dirty="0" err="1"/>
              <a:t>Type_de_voie</a:t>
            </a:r>
            <a:r>
              <a:rPr lang="fr-FR" sz="1000" dirty="0"/>
              <a:t> VARCHAR(10),</a:t>
            </a:r>
          </a:p>
          <a:p>
            <a:pPr marL="0" indent="0">
              <a:spcBef>
                <a:spcPts val="0"/>
              </a:spcBef>
              <a:buNone/>
            </a:pPr>
            <a:r>
              <a:rPr lang="fr-FR" sz="1000" dirty="0"/>
              <a:t>   Voie VARCHAR(60) NOT NULL,</a:t>
            </a:r>
          </a:p>
          <a:p>
            <a:pPr marL="0" indent="0">
              <a:spcBef>
                <a:spcPts val="0"/>
              </a:spcBef>
              <a:buNone/>
            </a:pPr>
            <a:r>
              <a:rPr lang="fr-FR" sz="1000" dirty="0"/>
              <a:t>   </a:t>
            </a:r>
            <a:r>
              <a:rPr lang="fr-FR" sz="1000" dirty="0" err="1"/>
              <a:t>Code_postal</a:t>
            </a:r>
            <a:r>
              <a:rPr lang="fr-FR" sz="1000" dirty="0"/>
              <a:t> INT,</a:t>
            </a:r>
          </a:p>
          <a:p>
            <a:pPr marL="0" indent="0">
              <a:spcBef>
                <a:spcPts val="0"/>
              </a:spcBef>
              <a:buNone/>
            </a:pPr>
            <a:r>
              <a:rPr lang="fr-FR" sz="1000" dirty="0"/>
              <a:t>   </a:t>
            </a:r>
            <a:r>
              <a:rPr lang="fr-FR" sz="1000" dirty="0" err="1"/>
              <a:t>Total_piece</a:t>
            </a:r>
            <a:r>
              <a:rPr lang="fr-FR" sz="1000" dirty="0"/>
              <a:t> SMALLINT,</a:t>
            </a:r>
          </a:p>
          <a:p>
            <a:pPr marL="0" indent="0">
              <a:spcBef>
                <a:spcPts val="0"/>
              </a:spcBef>
              <a:buNone/>
            </a:pPr>
            <a:r>
              <a:rPr lang="fr-FR" sz="1000" dirty="0"/>
              <a:t>   </a:t>
            </a:r>
            <a:r>
              <a:rPr lang="fr-FR" sz="1000" dirty="0" err="1"/>
              <a:t>Surface_carrez</a:t>
            </a:r>
            <a:r>
              <a:rPr lang="fr-FR" sz="1000" dirty="0"/>
              <a:t> DECIMAL(7,2),</a:t>
            </a:r>
          </a:p>
          <a:p>
            <a:pPr marL="0" indent="0">
              <a:spcBef>
                <a:spcPts val="0"/>
              </a:spcBef>
              <a:buNone/>
            </a:pPr>
            <a:r>
              <a:rPr lang="fr-FR" sz="1000" dirty="0"/>
              <a:t>   </a:t>
            </a:r>
            <a:r>
              <a:rPr lang="fr-FR" sz="1000" dirty="0" err="1"/>
              <a:t>Surface_reelle</a:t>
            </a:r>
            <a:r>
              <a:rPr lang="fr-FR" sz="1000" dirty="0"/>
              <a:t> SMALLINT,</a:t>
            </a:r>
          </a:p>
          <a:p>
            <a:pPr marL="0" indent="0">
              <a:spcBef>
                <a:spcPts val="0"/>
              </a:spcBef>
              <a:buNone/>
            </a:pPr>
            <a:r>
              <a:rPr lang="fr-FR" sz="1000" dirty="0"/>
              <a:t>   </a:t>
            </a:r>
            <a:r>
              <a:rPr lang="fr-FR" sz="1000" dirty="0" err="1"/>
              <a:t>Type_local</a:t>
            </a:r>
            <a:r>
              <a:rPr lang="fr-FR" sz="1000" dirty="0"/>
              <a:t> VARCHAR(20) NOT NULL,</a:t>
            </a:r>
          </a:p>
          <a:p>
            <a:pPr marL="0" indent="0">
              <a:spcBef>
                <a:spcPts val="0"/>
              </a:spcBef>
              <a:buNone/>
            </a:pPr>
            <a:r>
              <a:rPr lang="fr-FR" sz="1000" dirty="0"/>
              <a:t>   </a:t>
            </a:r>
            <a:r>
              <a:rPr lang="fr-FR" sz="1000" dirty="0" err="1"/>
              <a:t>Surface_terrain</a:t>
            </a:r>
            <a:r>
              <a:rPr lang="fr-FR" sz="1000" dirty="0"/>
              <a:t> SMALLINT,</a:t>
            </a:r>
          </a:p>
          <a:p>
            <a:pPr marL="0" indent="0">
              <a:spcBef>
                <a:spcPts val="0"/>
              </a:spcBef>
              <a:buNone/>
            </a:pPr>
            <a:r>
              <a:rPr lang="fr-FR" sz="1000" dirty="0"/>
              <a:t>   </a:t>
            </a:r>
            <a:r>
              <a:rPr lang="fr-FR" sz="1000" dirty="0" err="1"/>
              <a:t>Id_codedep_codecommune</a:t>
            </a:r>
            <a:r>
              <a:rPr lang="fr-FR" sz="1000" dirty="0"/>
              <a:t> CHAR(6) NOT NULL,</a:t>
            </a:r>
          </a:p>
          <a:p>
            <a:pPr marL="0" indent="0">
              <a:spcBef>
                <a:spcPts val="0"/>
              </a:spcBef>
              <a:buNone/>
            </a:pPr>
            <a:r>
              <a:rPr lang="fr-FR" sz="1000" dirty="0"/>
              <a:t>   PRIMARY KEY(</a:t>
            </a:r>
            <a:r>
              <a:rPr lang="fr-FR" sz="1000" dirty="0" err="1"/>
              <a:t>Id_bien</a:t>
            </a:r>
            <a:r>
              <a:rPr lang="fr-FR" sz="1000" dirty="0"/>
              <a:t>),</a:t>
            </a:r>
          </a:p>
          <a:p>
            <a:pPr marL="0" indent="0">
              <a:spcBef>
                <a:spcPts val="0"/>
              </a:spcBef>
              <a:buNone/>
            </a:pPr>
            <a:r>
              <a:rPr lang="fr-FR" sz="1000" dirty="0"/>
              <a:t>   FOREIGN KEY(</a:t>
            </a:r>
            <a:r>
              <a:rPr lang="fr-FR" sz="1000" dirty="0" err="1"/>
              <a:t>Id_codedep_codecommune</a:t>
            </a:r>
            <a:r>
              <a:rPr lang="fr-FR" sz="1000" dirty="0"/>
              <a:t>) REFERENCES Commune(</a:t>
            </a:r>
            <a:r>
              <a:rPr lang="fr-FR" sz="1000" dirty="0" err="1"/>
              <a:t>Id_codedep_codecommune</a:t>
            </a:r>
            <a:r>
              <a:rPr lang="fr-FR" sz="1000" dirty="0"/>
              <a:t>)</a:t>
            </a:r>
          </a:p>
          <a:p>
            <a:pPr marL="0" indent="0">
              <a:spcBef>
                <a:spcPts val="0"/>
              </a:spcBef>
              <a:buNone/>
            </a:pPr>
            <a:r>
              <a:rPr lang="fr-FR" sz="1000" dirty="0"/>
              <a:t>);</a:t>
            </a:r>
          </a:p>
          <a:p>
            <a:pPr marL="0" indent="0">
              <a:spcBef>
                <a:spcPts val="0"/>
              </a:spcBef>
              <a:buNone/>
            </a:pPr>
            <a:endParaRPr lang="fr-FR" sz="800" dirty="0"/>
          </a:p>
          <a:p>
            <a:pPr marL="0" indent="0">
              <a:spcBef>
                <a:spcPts val="0"/>
              </a:spcBef>
              <a:buNone/>
            </a:pPr>
            <a:r>
              <a:rPr lang="fr-FR" sz="1000" dirty="0"/>
              <a:t>CREATE TABLE Vente(</a:t>
            </a:r>
          </a:p>
          <a:p>
            <a:pPr marL="0" indent="0">
              <a:spcBef>
                <a:spcPts val="0"/>
              </a:spcBef>
              <a:buNone/>
            </a:pPr>
            <a:r>
              <a:rPr lang="fr-FR" sz="1000" dirty="0"/>
              <a:t>   </a:t>
            </a:r>
            <a:r>
              <a:rPr lang="fr-FR" sz="1000" dirty="0" err="1"/>
              <a:t>Id_vente</a:t>
            </a:r>
            <a:r>
              <a:rPr lang="fr-FR" sz="1000" dirty="0"/>
              <a:t> VARCHAR(10),</a:t>
            </a:r>
          </a:p>
          <a:p>
            <a:pPr marL="0" indent="0">
              <a:spcBef>
                <a:spcPts val="0"/>
              </a:spcBef>
              <a:buNone/>
            </a:pPr>
            <a:r>
              <a:rPr lang="fr-FR" sz="1000" dirty="0"/>
              <a:t>   </a:t>
            </a:r>
            <a:r>
              <a:rPr lang="fr-FR" sz="1000" dirty="0" err="1"/>
              <a:t>Date_vente</a:t>
            </a:r>
            <a:r>
              <a:rPr lang="fr-FR" sz="1000" dirty="0"/>
              <a:t> DATE NOT NULL,</a:t>
            </a:r>
          </a:p>
          <a:p>
            <a:pPr marL="0" indent="0">
              <a:spcBef>
                <a:spcPts val="0"/>
              </a:spcBef>
              <a:buNone/>
            </a:pPr>
            <a:r>
              <a:rPr lang="fr-FR" sz="1000" dirty="0"/>
              <a:t>   Valeur DECIMAL(11,2),</a:t>
            </a:r>
          </a:p>
          <a:p>
            <a:pPr marL="0" indent="0">
              <a:spcBef>
                <a:spcPts val="0"/>
              </a:spcBef>
              <a:buNone/>
            </a:pPr>
            <a:r>
              <a:rPr lang="fr-FR" sz="1000" dirty="0"/>
              <a:t>   </a:t>
            </a:r>
            <a:r>
              <a:rPr lang="fr-FR" sz="1000" dirty="0" err="1"/>
              <a:t>Id_bien</a:t>
            </a:r>
            <a:r>
              <a:rPr lang="fr-FR" sz="1000" dirty="0"/>
              <a:t> VARCHAR(10) NOT NULL,</a:t>
            </a:r>
          </a:p>
          <a:p>
            <a:pPr marL="0" indent="0">
              <a:spcBef>
                <a:spcPts val="0"/>
              </a:spcBef>
              <a:buNone/>
            </a:pPr>
            <a:r>
              <a:rPr lang="fr-FR" sz="1000" dirty="0"/>
              <a:t>   PRIMARY KEY(</a:t>
            </a:r>
            <a:r>
              <a:rPr lang="fr-FR" sz="1000" dirty="0" err="1"/>
              <a:t>Id_vente</a:t>
            </a:r>
            <a:r>
              <a:rPr lang="fr-FR" sz="1000" dirty="0"/>
              <a:t>),</a:t>
            </a:r>
          </a:p>
          <a:p>
            <a:pPr marL="0" indent="0">
              <a:spcBef>
                <a:spcPts val="0"/>
              </a:spcBef>
              <a:buNone/>
            </a:pPr>
            <a:r>
              <a:rPr lang="fr-FR" sz="1000" dirty="0"/>
              <a:t>   FOREIGN KEY(</a:t>
            </a:r>
            <a:r>
              <a:rPr lang="fr-FR" sz="1000" dirty="0" err="1"/>
              <a:t>Id_bien</a:t>
            </a:r>
            <a:r>
              <a:rPr lang="fr-FR" sz="1000" dirty="0"/>
              <a:t>) REFERENCES Bien(</a:t>
            </a:r>
            <a:r>
              <a:rPr lang="fr-FR" sz="1000" dirty="0" err="1"/>
              <a:t>Id_bien</a:t>
            </a:r>
            <a:r>
              <a:rPr lang="fr-FR" sz="1000" dirty="0"/>
              <a:t>)</a:t>
            </a:r>
          </a:p>
          <a:p>
            <a:pPr marL="0" indent="0">
              <a:spcBef>
                <a:spcPts val="0"/>
              </a:spcBef>
              <a:buNone/>
            </a:pPr>
            <a:r>
              <a:rPr lang="fr-FR" sz="1000" dirty="0"/>
              <a:t>);</a:t>
            </a:r>
          </a:p>
        </p:txBody>
      </p:sp>
      <p:pic>
        <p:nvPicPr>
          <p:cNvPr id="3" name="Picture 2">
            <a:extLst>
              <a:ext uri="{FF2B5EF4-FFF2-40B4-BE49-F238E27FC236}">
                <a16:creationId xmlns:a16="http://schemas.microsoft.com/office/drawing/2014/main" id="{E3ACB7C1-E730-5629-35C1-49BA63FB5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6800" y="237600"/>
            <a:ext cx="97279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1CF29FC0-E092-4A2D-DBEA-CE6EF17C44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8628" y="246660"/>
            <a:ext cx="1800225" cy="900113"/>
          </a:xfrm>
          <a:prstGeom prst="rect">
            <a:avLst/>
          </a:prstGeom>
        </p:spPr>
      </p:pic>
    </p:spTree>
    <p:extLst>
      <p:ext uri="{BB962C8B-B14F-4D97-AF65-F5344CB8AC3E}">
        <p14:creationId xmlns:p14="http://schemas.microsoft.com/office/powerpoint/2010/main" val="103932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4FE51-6768-CD10-4180-56E8A9BF5B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E5D8FCE-75AF-F648-A8BC-431C971C871E}"/>
              </a:ext>
            </a:extLst>
          </p:cNvPr>
          <p:cNvSpPr>
            <a:spLocks noGrp="1"/>
          </p:cNvSpPr>
          <p:nvPr>
            <p:ph type="title"/>
          </p:nvPr>
        </p:nvSpPr>
        <p:spPr/>
        <p:txBody>
          <a:bodyPr>
            <a:normAutofit/>
          </a:bodyPr>
          <a:lstStyle/>
          <a:p>
            <a:r>
              <a:rPr lang="fr-FR" sz="3200" dirty="0"/>
              <a:t>Tables </a:t>
            </a:r>
            <a:r>
              <a:rPr lang="fr-FR" sz="3200" dirty="0" err="1">
                <a:hlinkClick r:id="rId3" action="ppaction://hlinksldjump"/>
              </a:rPr>
              <a:t>Region</a:t>
            </a:r>
            <a:r>
              <a:rPr lang="fr-FR" sz="3200" dirty="0"/>
              <a:t> et </a:t>
            </a:r>
            <a:r>
              <a:rPr lang="fr-FR" sz="3200" dirty="0" err="1">
                <a:hlinkClick r:id="rId3" action="ppaction://hlinksldjump"/>
              </a:rPr>
              <a:t>Departement</a:t>
            </a:r>
            <a:endParaRPr lang="fr-FR" sz="2800" dirty="0"/>
          </a:p>
        </p:txBody>
      </p:sp>
      <p:sp>
        <p:nvSpPr>
          <p:cNvPr id="4" name="Espace réservé du numéro de diapositive 3">
            <a:extLst>
              <a:ext uri="{FF2B5EF4-FFF2-40B4-BE49-F238E27FC236}">
                <a16:creationId xmlns:a16="http://schemas.microsoft.com/office/drawing/2014/main" id="{2268C7DC-23ED-0187-A80C-3E66A50DBE4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Image 7">
            <a:extLst>
              <a:ext uri="{FF2B5EF4-FFF2-40B4-BE49-F238E27FC236}">
                <a16:creationId xmlns:a16="http://schemas.microsoft.com/office/drawing/2014/main" id="{D5D97225-EE3C-EE2D-8F4C-F8DB43F7CCCB}"/>
              </a:ext>
            </a:extLst>
          </p:cNvPr>
          <p:cNvPicPr>
            <a:picLocks noChangeAspect="1"/>
          </p:cNvPicPr>
          <p:nvPr/>
        </p:nvPicPr>
        <p:blipFill>
          <a:blip r:embed="rId4"/>
          <a:srcRect r="16363"/>
          <a:stretch/>
        </p:blipFill>
        <p:spPr>
          <a:xfrm>
            <a:off x="608019" y="1537558"/>
            <a:ext cx="4260444" cy="4513898"/>
          </a:xfrm>
          <a:prstGeom prst="rect">
            <a:avLst/>
          </a:prstGeom>
        </p:spPr>
      </p:pic>
      <p:pic>
        <p:nvPicPr>
          <p:cNvPr id="6" name="Image 5">
            <a:extLst>
              <a:ext uri="{FF2B5EF4-FFF2-40B4-BE49-F238E27FC236}">
                <a16:creationId xmlns:a16="http://schemas.microsoft.com/office/drawing/2014/main" id="{788774BA-2549-D798-4D63-6577A1B607D4}"/>
              </a:ext>
            </a:extLst>
          </p:cNvPr>
          <p:cNvPicPr>
            <a:picLocks noChangeAspect="1"/>
          </p:cNvPicPr>
          <p:nvPr/>
        </p:nvPicPr>
        <p:blipFill>
          <a:blip r:embed="rId5"/>
          <a:srcRect r="36290"/>
          <a:stretch/>
        </p:blipFill>
        <p:spPr>
          <a:xfrm>
            <a:off x="6598468" y="1607567"/>
            <a:ext cx="4103437" cy="4373880"/>
          </a:xfrm>
          <a:prstGeom prst="rect">
            <a:avLst/>
          </a:prstGeom>
        </p:spPr>
      </p:pic>
      <p:pic>
        <p:nvPicPr>
          <p:cNvPr id="3" name="Picture 2">
            <a:extLst>
              <a:ext uri="{FF2B5EF4-FFF2-40B4-BE49-F238E27FC236}">
                <a16:creationId xmlns:a16="http://schemas.microsoft.com/office/drawing/2014/main" id="{4907158C-68FC-2379-1DB5-13EEAC039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6800" y="237600"/>
            <a:ext cx="97279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AD0E9-024B-A07A-A843-F17978102CF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644A1E-24AC-CC4E-377D-F237AEB46277}"/>
              </a:ext>
            </a:extLst>
          </p:cNvPr>
          <p:cNvSpPr>
            <a:spLocks noGrp="1"/>
          </p:cNvSpPr>
          <p:nvPr>
            <p:ph type="title"/>
          </p:nvPr>
        </p:nvSpPr>
        <p:spPr/>
        <p:txBody>
          <a:bodyPr>
            <a:normAutofit/>
          </a:bodyPr>
          <a:lstStyle/>
          <a:p>
            <a:r>
              <a:rPr lang="fr-FR" sz="3200" dirty="0"/>
              <a:t>Table </a:t>
            </a:r>
            <a:r>
              <a:rPr lang="fr-FR" sz="3200" dirty="0">
                <a:hlinkClick r:id="rId3" action="ppaction://hlinksldjump"/>
              </a:rPr>
              <a:t>Commune</a:t>
            </a:r>
            <a:endParaRPr lang="fr-FR" sz="2800" dirty="0"/>
          </a:p>
        </p:txBody>
      </p:sp>
      <p:pic>
        <p:nvPicPr>
          <p:cNvPr id="7" name="Espace réservé du contenu 6">
            <a:extLst>
              <a:ext uri="{FF2B5EF4-FFF2-40B4-BE49-F238E27FC236}">
                <a16:creationId xmlns:a16="http://schemas.microsoft.com/office/drawing/2014/main" id="{E3FB9E29-DBE8-09F8-5BCF-FED338D419D2}"/>
              </a:ext>
            </a:extLst>
          </p:cNvPr>
          <p:cNvPicPr>
            <a:picLocks noGrp="1" noChangeAspect="1"/>
          </p:cNvPicPr>
          <p:nvPr>
            <p:ph idx="1"/>
          </p:nvPr>
        </p:nvPicPr>
        <p:blipFill>
          <a:blip r:embed="rId4"/>
          <a:stretch>
            <a:fillRect/>
          </a:stretch>
        </p:blipFill>
        <p:spPr>
          <a:xfrm>
            <a:off x="2768617" y="1600200"/>
            <a:ext cx="6651590" cy="4278313"/>
          </a:xfrm>
        </p:spPr>
      </p:pic>
      <p:sp>
        <p:nvSpPr>
          <p:cNvPr id="4" name="Espace réservé du numéro de diapositive 3">
            <a:extLst>
              <a:ext uri="{FF2B5EF4-FFF2-40B4-BE49-F238E27FC236}">
                <a16:creationId xmlns:a16="http://schemas.microsoft.com/office/drawing/2014/main" id="{D17D9AC5-19A7-D924-8E2A-910CC7982A2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3" name="Picture 2">
            <a:extLst>
              <a:ext uri="{FF2B5EF4-FFF2-40B4-BE49-F238E27FC236}">
                <a16:creationId xmlns:a16="http://schemas.microsoft.com/office/drawing/2014/main" id="{96EB973A-02ED-0EAC-28CC-5EBF0022D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6800" y="237600"/>
            <a:ext cx="97279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05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D9BFB-541A-94AA-FFAD-D3783150C93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33DAE7B-06E2-D81D-DCEC-400D274BB0FD}"/>
              </a:ext>
            </a:extLst>
          </p:cNvPr>
          <p:cNvSpPr>
            <a:spLocks noGrp="1"/>
          </p:cNvSpPr>
          <p:nvPr>
            <p:ph type="title"/>
          </p:nvPr>
        </p:nvSpPr>
        <p:spPr/>
        <p:txBody>
          <a:bodyPr>
            <a:normAutofit/>
          </a:bodyPr>
          <a:lstStyle/>
          <a:p>
            <a:r>
              <a:rPr lang="fr-FR" sz="3200" dirty="0"/>
              <a:t>Tables </a:t>
            </a:r>
            <a:r>
              <a:rPr lang="fr-FR" sz="3200" dirty="0">
                <a:hlinkClick r:id="rId3" action="ppaction://hlinksldjump"/>
              </a:rPr>
              <a:t>Bien</a:t>
            </a:r>
            <a:r>
              <a:rPr lang="fr-FR" sz="3200" dirty="0"/>
              <a:t> et </a:t>
            </a:r>
            <a:r>
              <a:rPr lang="fr-FR" sz="3200" dirty="0">
                <a:hlinkClick r:id="rId3" action="ppaction://hlinksldjump"/>
              </a:rPr>
              <a:t>Vente</a:t>
            </a:r>
            <a:endParaRPr lang="fr-FR" sz="2800" dirty="0"/>
          </a:p>
        </p:txBody>
      </p:sp>
      <p:pic>
        <p:nvPicPr>
          <p:cNvPr id="7" name="Espace réservé du contenu 6">
            <a:extLst>
              <a:ext uri="{FF2B5EF4-FFF2-40B4-BE49-F238E27FC236}">
                <a16:creationId xmlns:a16="http://schemas.microsoft.com/office/drawing/2014/main" id="{BCD094CC-657C-D372-D967-D48CAB08186E}"/>
              </a:ext>
            </a:extLst>
          </p:cNvPr>
          <p:cNvPicPr>
            <a:picLocks noGrp="1" noChangeAspect="1"/>
          </p:cNvPicPr>
          <p:nvPr>
            <p:ph idx="1"/>
          </p:nvPr>
        </p:nvPicPr>
        <p:blipFill>
          <a:blip r:embed="rId4"/>
          <a:srcRect/>
          <a:stretch/>
        </p:blipFill>
        <p:spPr>
          <a:xfrm>
            <a:off x="477788" y="1556792"/>
            <a:ext cx="5253333" cy="4360000"/>
          </a:xfrm>
        </p:spPr>
      </p:pic>
      <p:sp>
        <p:nvSpPr>
          <p:cNvPr id="4" name="Espace réservé du numéro de diapositive 3">
            <a:extLst>
              <a:ext uri="{FF2B5EF4-FFF2-40B4-BE49-F238E27FC236}">
                <a16:creationId xmlns:a16="http://schemas.microsoft.com/office/drawing/2014/main" id="{27FDE247-2F4B-3598-F990-E519826C37B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3" name="Espace réservé du contenu 6">
            <a:extLst>
              <a:ext uri="{FF2B5EF4-FFF2-40B4-BE49-F238E27FC236}">
                <a16:creationId xmlns:a16="http://schemas.microsoft.com/office/drawing/2014/main" id="{39FD3938-F4AB-2EB7-5420-6F12B39460FD}"/>
              </a:ext>
            </a:extLst>
          </p:cNvPr>
          <p:cNvPicPr>
            <a:picLocks noChangeAspect="1"/>
          </p:cNvPicPr>
          <p:nvPr/>
        </p:nvPicPr>
        <p:blipFill>
          <a:blip r:embed="rId5"/>
          <a:srcRect/>
          <a:stretch/>
        </p:blipFill>
        <p:spPr>
          <a:xfrm>
            <a:off x="6094412" y="1556792"/>
            <a:ext cx="5693333" cy="4440000"/>
          </a:xfrm>
          <a:prstGeom prst="rect">
            <a:avLst/>
          </a:prstGeom>
        </p:spPr>
      </p:pic>
      <p:pic>
        <p:nvPicPr>
          <p:cNvPr id="5" name="Picture 2">
            <a:extLst>
              <a:ext uri="{FF2B5EF4-FFF2-40B4-BE49-F238E27FC236}">
                <a16:creationId xmlns:a16="http://schemas.microsoft.com/office/drawing/2014/main" id="{C4AB5688-05B5-A1E3-BD7C-9A2A2DE5E6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6800" y="237600"/>
            <a:ext cx="97279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658-402B-949A-A2F1-D6A78FEDC7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41ED4C1-D3A0-F8F2-83B0-7C1C1E4D2BFA}"/>
              </a:ext>
            </a:extLst>
          </p:cNvPr>
          <p:cNvSpPr>
            <a:spLocks noGrp="1"/>
          </p:cNvSpPr>
          <p:nvPr>
            <p:ph type="title"/>
          </p:nvPr>
        </p:nvSpPr>
        <p:spPr/>
        <p:txBody>
          <a:bodyPr/>
          <a:lstStyle/>
          <a:p>
            <a:r>
              <a:rPr lang="fr-FR" dirty="0"/>
              <a:t>III – LES ANALYSES</a:t>
            </a:r>
          </a:p>
        </p:txBody>
      </p:sp>
      <p:sp>
        <p:nvSpPr>
          <p:cNvPr id="5" name="Espace réservé du contenu 4">
            <a:extLst>
              <a:ext uri="{FF2B5EF4-FFF2-40B4-BE49-F238E27FC236}">
                <a16:creationId xmlns:a16="http://schemas.microsoft.com/office/drawing/2014/main" id="{52C09E68-3552-83FB-D879-DF1801A8AAC2}"/>
              </a:ext>
            </a:extLst>
          </p:cNvPr>
          <p:cNvSpPr>
            <a:spLocks noGrp="1"/>
          </p:cNvSpPr>
          <p:nvPr>
            <p:ph idx="1"/>
          </p:nvPr>
        </p:nvSpPr>
        <p:spPr/>
        <p:txBody>
          <a:bodyPr>
            <a:normAutofit/>
          </a:bodyPr>
          <a:lstStyle/>
          <a:p>
            <a:r>
              <a:rPr lang="fr-FR" dirty="0"/>
              <a:t>Le code SQL des REQUETES et LES RESULTATS</a:t>
            </a:r>
          </a:p>
          <a:p>
            <a:endParaRPr lang="fr-FR" dirty="0"/>
          </a:p>
          <a:p>
            <a:endParaRPr lang="fr-FR" dirty="0"/>
          </a:p>
        </p:txBody>
      </p:sp>
      <p:sp>
        <p:nvSpPr>
          <p:cNvPr id="4" name="Espace réservé du numéro de diapositive 3">
            <a:extLst>
              <a:ext uri="{FF2B5EF4-FFF2-40B4-BE49-F238E27FC236}">
                <a16:creationId xmlns:a16="http://schemas.microsoft.com/office/drawing/2014/main" id="{BC90D40A-CF96-DB29-796F-2B22E22241C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grpSp>
        <p:nvGrpSpPr>
          <p:cNvPr id="7" name="Groupe 6">
            <a:extLst>
              <a:ext uri="{FF2B5EF4-FFF2-40B4-BE49-F238E27FC236}">
                <a16:creationId xmlns:a16="http://schemas.microsoft.com/office/drawing/2014/main" id="{B067E129-21AF-B166-743A-F847F5D366B6}"/>
              </a:ext>
            </a:extLst>
          </p:cNvPr>
          <p:cNvGrpSpPr>
            <a:grpSpLocks noChangeAspect="1"/>
          </p:cNvGrpSpPr>
          <p:nvPr/>
        </p:nvGrpSpPr>
        <p:grpSpPr>
          <a:xfrm>
            <a:off x="4654252" y="116632"/>
            <a:ext cx="1098000" cy="1098000"/>
            <a:chOff x="5236600" y="2571187"/>
            <a:chExt cx="1715625" cy="1715625"/>
          </a:xfrm>
        </p:grpSpPr>
        <p:sp>
          <p:nvSpPr>
            <p:cNvPr id="3" name="Ellipse 2">
              <a:extLst>
                <a:ext uri="{FF2B5EF4-FFF2-40B4-BE49-F238E27FC236}">
                  <a16:creationId xmlns:a16="http://schemas.microsoft.com/office/drawing/2014/main" id="{C8F9CCD9-7F45-6AAE-5FCF-7C0EA2FF3B03}"/>
                </a:ext>
              </a:extLst>
            </p:cNvPr>
            <p:cNvSpPr/>
            <p:nvPr/>
          </p:nvSpPr>
          <p:spPr>
            <a:xfrm>
              <a:off x="5236600" y="2571187"/>
              <a:ext cx="1715625" cy="1715625"/>
            </a:xfrm>
            <a:prstGeom prst="ellipse">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a:lstStyle/>
            <a:p>
              <a:endParaRPr lang="fr-FR"/>
            </a:p>
          </p:txBody>
        </p:sp>
        <p:sp>
          <p:nvSpPr>
            <p:cNvPr id="6" name="Rectangle 5" descr="Bar chart">
              <a:extLst>
                <a:ext uri="{FF2B5EF4-FFF2-40B4-BE49-F238E27FC236}">
                  <a16:creationId xmlns:a16="http://schemas.microsoft.com/office/drawing/2014/main" id="{DF9AE05A-C3EE-8513-E9D8-23258070BB0C}"/>
                </a:ext>
              </a:extLst>
            </p:cNvPr>
            <p:cNvSpPr/>
            <p:nvPr/>
          </p:nvSpPr>
          <p:spPr>
            <a:xfrm>
              <a:off x="5602225" y="2936812"/>
              <a:ext cx="984375" cy="9843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83458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64160-9CCB-E1A5-D3AE-E7C198F9B4F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2AADC78-6ACE-9629-E54B-DC4F3A2B03A6}"/>
              </a:ext>
            </a:extLst>
          </p:cNvPr>
          <p:cNvSpPr>
            <a:spLocks noGrp="1"/>
          </p:cNvSpPr>
          <p:nvPr>
            <p:ph type="title"/>
          </p:nvPr>
        </p:nvSpPr>
        <p:spPr/>
        <p:txBody>
          <a:bodyPr>
            <a:normAutofit/>
          </a:bodyPr>
          <a:lstStyle/>
          <a:p>
            <a:r>
              <a:rPr lang="fr-FR" sz="2800" dirty="0"/>
              <a:t>Les requêtes :</a:t>
            </a:r>
            <a:br>
              <a:rPr lang="fr-FR" sz="2800" dirty="0"/>
            </a:br>
            <a:endParaRPr lang="fr-FR" sz="2800" dirty="0"/>
          </a:p>
        </p:txBody>
      </p:sp>
      <p:sp>
        <p:nvSpPr>
          <p:cNvPr id="3" name="Espace réservé du contenu 2">
            <a:extLst>
              <a:ext uri="{FF2B5EF4-FFF2-40B4-BE49-F238E27FC236}">
                <a16:creationId xmlns:a16="http://schemas.microsoft.com/office/drawing/2014/main" id="{6923B133-0EFF-8C36-B3B0-B87433A1B865}"/>
              </a:ext>
            </a:extLst>
          </p:cNvPr>
          <p:cNvSpPr>
            <a:spLocks noGrp="1"/>
          </p:cNvSpPr>
          <p:nvPr>
            <p:ph idx="1"/>
          </p:nvPr>
        </p:nvSpPr>
        <p:spPr>
          <a:xfrm>
            <a:off x="621804" y="1599996"/>
            <a:ext cx="10945216" cy="4565308"/>
          </a:xfrm>
        </p:spPr>
        <p:txBody>
          <a:bodyPr>
            <a:normAutofit lnSpcReduction="10000"/>
          </a:bodyPr>
          <a:lstStyle/>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1. Nombre total d’appartements vendus au 1er semestre 2020.</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2. Le nombre de ventes d’appartement par région pour le 1er semestre 2020.</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3. Proportion des ventes d’appartements par le nombre de pièces.</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4. Liste des 10 départements où le prix du mètre carré est le plus élevé.</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5. Prix moyen du mètre carré d’une maison en Île-de-France.</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6. Liste des 10 appartements les plus chers avec la région et le nombre de mètres carrés.</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7. Taux d’évolution du nombre de ventes entre le premier et le second trimestre de 2020.</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8. Le classement des régions par rapport au prix au mètre carré des appartement de plus de 4 pièces.</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9. Liste des communes ayant eu au moins 50 ventes au 1er trimestre</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10. Différence en pourcentage du prix au mètre carré entre un appartement de 2 pièces et un appartement de 3 pièces.</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11. Les moyennes de valeurs foncières pour le top 3 des communes des départements 6, 13, 33, 59 et 69.</a:t>
            </a:r>
          </a:p>
          <a:p>
            <a:pPr>
              <a:spcBef>
                <a:spcPts val="0"/>
              </a:spcBef>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12. Les 20 communes avec le plus de transactions pour 1000 habitants pour les communes qui dépassent les 10 000 habitants.</a:t>
            </a:r>
          </a:p>
        </p:txBody>
      </p:sp>
      <p:sp>
        <p:nvSpPr>
          <p:cNvPr id="4" name="Espace réservé du numéro de diapositive 3">
            <a:extLst>
              <a:ext uri="{FF2B5EF4-FFF2-40B4-BE49-F238E27FC236}">
                <a16:creationId xmlns:a16="http://schemas.microsoft.com/office/drawing/2014/main" id="{72589485-8B93-EA7B-CE5F-DA8704B9DD6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1585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46DC9-EEAD-B5B1-61DB-2643224F9879}"/>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3F7DBE93-885D-3E69-24B2-9E4D35A3A819}"/>
              </a:ext>
            </a:extLst>
          </p:cNvPr>
          <p:cNvSpPr/>
          <p:nvPr/>
        </p:nvSpPr>
        <p:spPr>
          <a:xfrm>
            <a:off x="5662364" y="249635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B2C7E935-DCD8-0C52-237F-A482A5651FDD}"/>
              </a:ext>
            </a:extLst>
          </p:cNvPr>
          <p:cNvSpPr>
            <a:spLocks noGrp="1"/>
          </p:cNvSpPr>
          <p:nvPr>
            <p:ph type="title"/>
          </p:nvPr>
        </p:nvSpPr>
        <p:spPr/>
        <p:txBody>
          <a:bodyPr>
            <a:normAutofit/>
          </a:bodyPr>
          <a:lstStyle/>
          <a:p>
            <a:r>
              <a:rPr lang="fr-FR" sz="2800" dirty="0"/>
              <a:t>0.	Création d’une vue globale : VUE_GLOBALE :</a:t>
            </a:r>
          </a:p>
        </p:txBody>
      </p:sp>
      <p:sp>
        <p:nvSpPr>
          <p:cNvPr id="5" name="Espace réservé du contenu 4">
            <a:extLst>
              <a:ext uri="{FF2B5EF4-FFF2-40B4-BE49-F238E27FC236}">
                <a16:creationId xmlns:a16="http://schemas.microsoft.com/office/drawing/2014/main" id="{C78D0426-52D4-0BA9-B25E-17D284515473}"/>
              </a:ext>
            </a:extLst>
          </p:cNvPr>
          <p:cNvSpPr>
            <a:spLocks noGrp="1"/>
          </p:cNvSpPr>
          <p:nvPr>
            <p:ph idx="1"/>
          </p:nvPr>
        </p:nvSpPr>
        <p:spPr>
          <a:xfrm>
            <a:off x="621804" y="1772816"/>
            <a:ext cx="4968553" cy="3600400"/>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000" dirty="0">
                <a:latin typeface="Aptos" panose="020B0004020202020204" pitchFamily="34" charset="0"/>
              </a:rPr>
              <a:t>--CREATION D'UNE VUE GLOBALE (env34000 lignes aussi raisonnable que Vente ou Bien)</a:t>
            </a:r>
          </a:p>
          <a:p>
            <a:pPr marL="0" indent="0">
              <a:spcBef>
                <a:spcPts val="0"/>
              </a:spcBef>
              <a:buNone/>
            </a:pP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CREATE VIEW VUE_GLOBALE AS</a:t>
            </a:r>
          </a:p>
          <a:p>
            <a:pPr marL="0" indent="0">
              <a:spcBef>
                <a:spcPts val="0"/>
              </a:spcBef>
              <a:buNone/>
            </a:pPr>
            <a:r>
              <a:rPr lang="fr-FR" sz="1000" dirty="0">
                <a:latin typeface="Aptos" panose="020B0004020202020204" pitchFamily="34" charset="0"/>
              </a:rPr>
              <a:t>SELECT 	</a:t>
            </a:r>
            <a:r>
              <a:rPr lang="fr-FR" sz="1000" dirty="0" err="1">
                <a:latin typeface="Aptos" panose="020B0004020202020204" pitchFamily="34" charset="0"/>
              </a:rPr>
              <a:t>V.Id_vente</a:t>
            </a:r>
            <a:r>
              <a:rPr lang="fr-FR" sz="1000" dirty="0">
                <a:latin typeface="Aptos" panose="020B0004020202020204" pitchFamily="34" charset="0"/>
              </a:rPr>
              <a:t> , </a:t>
            </a:r>
            <a:r>
              <a:rPr lang="fr-FR" sz="1000" dirty="0" err="1">
                <a:latin typeface="Aptos" panose="020B0004020202020204" pitchFamily="34" charset="0"/>
              </a:rPr>
              <a:t>V.Date_vente</a:t>
            </a:r>
            <a:r>
              <a:rPr lang="fr-FR" sz="1000" dirty="0">
                <a:latin typeface="Aptos" panose="020B0004020202020204" pitchFamily="34" charset="0"/>
              </a:rPr>
              <a:t>, </a:t>
            </a:r>
            <a:r>
              <a:rPr lang="fr-FR" sz="1000" dirty="0" err="1">
                <a:latin typeface="Aptos" panose="020B0004020202020204" pitchFamily="34" charset="0"/>
              </a:rPr>
              <a:t>V.Valeur</a:t>
            </a:r>
            <a:r>
              <a:rPr lang="fr-FR" sz="1000" dirty="0">
                <a:latin typeface="Aptos" panose="020B0004020202020204" pitchFamily="34" charset="0"/>
              </a:rPr>
              <a:t>,</a:t>
            </a:r>
          </a:p>
          <a:p>
            <a:pPr marL="0" indent="0">
              <a:spcBef>
                <a:spcPts val="0"/>
              </a:spcBef>
              <a:buNone/>
            </a:pPr>
            <a:r>
              <a:rPr lang="fr-FR" sz="1000" dirty="0">
                <a:latin typeface="Aptos" panose="020B0004020202020204" pitchFamily="34" charset="0"/>
              </a:rPr>
              <a:t>	B.*,</a:t>
            </a:r>
          </a:p>
          <a:p>
            <a:pPr marL="0" indent="0">
              <a:spcBef>
                <a:spcPts val="0"/>
              </a:spcBef>
              <a:buNone/>
            </a:pPr>
            <a:r>
              <a:rPr lang="fr-FR" sz="1000" dirty="0">
                <a:latin typeface="Aptos" panose="020B0004020202020204" pitchFamily="34" charset="0"/>
              </a:rPr>
              <a:t>	</a:t>
            </a:r>
            <a:r>
              <a:rPr lang="fr-FR" sz="1000" dirty="0" err="1">
                <a:latin typeface="Aptos" panose="020B0004020202020204" pitchFamily="34" charset="0"/>
              </a:rPr>
              <a:t>Co.Nom_commune</a:t>
            </a:r>
            <a:r>
              <a:rPr lang="fr-FR" sz="1000" dirty="0">
                <a:latin typeface="Aptos" panose="020B0004020202020204" pitchFamily="34" charset="0"/>
              </a:rPr>
              <a:t>, </a:t>
            </a:r>
            <a:r>
              <a:rPr lang="fr-FR" sz="1000" dirty="0" err="1">
                <a:latin typeface="Aptos" panose="020B0004020202020204" pitchFamily="34" charset="0"/>
              </a:rPr>
              <a:t>Co.Code_commune</a:t>
            </a:r>
            <a:r>
              <a:rPr lang="fr-FR" sz="1000" dirty="0">
                <a:latin typeface="Aptos" panose="020B0004020202020204" pitchFamily="34" charset="0"/>
              </a:rPr>
              <a:t>, </a:t>
            </a:r>
            <a:r>
              <a:rPr lang="fr-FR" sz="1000" dirty="0" err="1">
                <a:latin typeface="Aptos" panose="020B0004020202020204" pitchFamily="34" charset="0"/>
              </a:rPr>
              <a:t>Co.Population_totale</a:t>
            </a:r>
            <a:r>
              <a:rPr lang="fr-FR" sz="1000" dirty="0">
                <a:latin typeface="Aptos" panose="020B0004020202020204" pitchFamily="34" charset="0"/>
              </a:rPr>
              <a:t>,</a:t>
            </a:r>
          </a:p>
          <a:p>
            <a:pPr marL="0" indent="0">
              <a:spcBef>
                <a:spcPts val="0"/>
              </a:spcBef>
              <a:buNone/>
            </a:pPr>
            <a:r>
              <a:rPr lang="fr-FR" sz="1000" dirty="0">
                <a:latin typeface="Aptos" panose="020B0004020202020204" pitchFamily="34" charset="0"/>
              </a:rPr>
              <a:t>	D.*,</a:t>
            </a:r>
          </a:p>
          <a:p>
            <a:pPr marL="0" indent="0">
              <a:spcBef>
                <a:spcPts val="0"/>
              </a:spcBef>
              <a:buNone/>
            </a:pPr>
            <a:r>
              <a:rPr lang="fr-FR" sz="1000" dirty="0">
                <a:latin typeface="Aptos" panose="020B0004020202020204" pitchFamily="34" charset="0"/>
              </a:rPr>
              <a:t>	</a:t>
            </a:r>
            <a:r>
              <a:rPr lang="fr-FR" sz="1000" dirty="0" err="1">
                <a:latin typeface="Aptos" panose="020B0004020202020204" pitchFamily="34" charset="0"/>
              </a:rPr>
              <a:t>R.Nom_region</a:t>
            </a:r>
            <a:r>
              <a:rPr lang="fr-FR" sz="1000" dirty="0">
                <a:latin typeface="Aptos" panose="020B0004020202020204" pitchFamily="34" charset="0"/>
              </a:rPr>
              <a:t>, </a:t>
            </a:r>
            <a:r>
              <a:rPr lang="fr-FR" sz="1000" dirty="0" err="1">
                <a:latin typeface="Aptos" panose="020B0004020202020204" pitchFamily="34" charset="0"/>
              </a:rPr>
              <a:t>R.Code_region</a:t>
            </a:r>
            <a:endParaRPr lang="fr-FR" sz="1000" dirty="0">
              <a:latin typeface="Aptos" panose="020B0004020202020204" pitchFamily="34" charset="0"/>
            </a:endParaRPr>
          </a:p>
          <a:p>
            <a:pPr marL="0" indent="0">
              <a:spcBef>
                <a:spcPts val="0"/>
              </a:spcBef>
              <a:buNone/>
            </a:pP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FROM Vente V</a:t>
            </a:r>
          </a:p>
          <a:p>
            <a:pPr marL="0" indent="0">
              <a:spcBef>
                <a:spcPts val="0"/>
              </a:spcBef>
              <a:buNone/>
            </a:pPr>
            <a:r>
              <a:rPr lang="fr-FR" sz="1000" dirty="0">
                <a:latin typeface="Aptos" panose="020B0004020202020204" pitchFamily="34" charset="0"/>
              </a:rPr>
              <a:t>INNER JOIN Bien B ON </a:t>
            </a:r>
            <a:r>
              <a:rPr lang="fr-FR" sz="1000" dirty="0" err="1">
                <a:latin typeface="Aptos" panose="020B0004020202020204" pitchFamily="34" charset="0"/>
              </a:rPr>
              <a:t>V.Id_bien</a:t>
            </a:r>
            <a:r>
              <a:rPr lang="fr-FR" sz="1000" dirty="0">
                <a:latin typeface="Aptos" panose="020B0004020202020204" pitchFamily="34" charset="0"/>
              </a:rPr>
              <a:t> = </a:t>
            </a:r>
            <a:r>
              <a:rPr lang="fr-FR" sz="1000" dirty="0" err="1">
                <a:latin typeface="Aptos" panose="020B0004020202020204" pitchFamily="34" charset="0"/>
              </a:rPr>
              <a:t>B.Id_bien</a:t>
            </a: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INNER JOIN Commune Co ON </a:t>
            </a:r>
            <a:r>
              <a:rPr lang="fr-FR" sz="1000" dirty="0" err="1">
                <a:latin typeface="Aptos" panose="020B0004020202020204" pitchFamily="34" charset="0"/>
              </a:rPr>
              <a:t>B.Id_codedep_codecommune</a:t>
            </a:r>
            <a:r>
              <a:rPr lang="fr-FR" sz="1000" dirty="0">
                <a:latin typeface="Aptos" panose="020B0004020202020204" pitchFamily="34" charset="0"/>
              </a:rPr>
              <a:t> = </a:t>
            </a:r>
            <a:r>
              <a:rPr lang="fr-FR" sz="1000" dirty="0" err="1">
                <a:latin typeface="Aptos" panose="020B0004020202020204" pitchFamily="34" charset="0"/>
              </a:rPr>
              <a:t>Co.Id_codedep_codecommune</a:t>
            </a: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INNER JOIN </a:t>
            </a:r>
            <a:r>
              <a:rPr lang="fr-FR" sz="1000" dirty="0" err="1">
                <a:latin typeface="Aptos" panose="020B0004020202020204" pitchFamily="34" charset="0"/>
              </a:rPr>
              <a:t>Departement</a:t>
            </a:r>
            <a:r>
              <a:rPr lang="fr-FR" sz="1000" dirty="0">
                <a:latin typeface="Aptos" panose="020B0004020202020204" pitchFamily="34" charset="0"/>
              </a:rPr>
              <a:t> D ON </a:t>
            </a:r>
            <a:r>
              <a:rPr lang="fr-FR" sz="1000" dirty="0" err="1">
                <a:latin typeface="Aptos" panose="020B0004020202020204" pitchFamily="34" charset="0"/>
              </a:rPr>
              <a:t>Co.Id_departement</a:t>
            </a:r>
            <a:r>
              <a:rPr lang="fr-FR" sz="1000" dirty="0">
                <a:latin typeface="Aptos" panose="020B0004020202020204" pitchFamily="34" charset="0"/>
              </a:rPr>
              <a:t> = </a:t>
            </a:r>
            <a:r>
              <a:rPr lang="fr-FR" sz="1000" dirty="0" err="1">
                <a:latin typeface="Aptos" panose="020B0004020202020204" pitchFamily="34" charset="0"/>
              </a:rPr>
              <a:t>D.Id_departement</a:t>
            </a: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INNER JOIN </a:t>
            </a:r>
            <a:r>
              <a:rPr lang="fr-FR" sz="1000" dirty="0" err="1">
                <a:latin typeface="Aptos" panose="020B0004020202020204" pitchFamily="34" charset="0"/>
              </a:rPr>
              <a:t>Region</a:t>
            </a:r>
            <a:r>
              <a:rPr lang="fr-FR" sz="1000" dirty="0">
                <a:latin typeface="Aptos" panose="020B0004020202020204" pitchFamily="34" charset="0"/>
              </a:rPr>
              <a:t> R ON </a:t>
            </a:r>
            <a:r>
              <a:rPr lang="fr-FR" sz="1000" dirty="0" err="1">
                <a:latin typeface="Aptos" panose="020B0004020202020204" pitchFamily="34" charset="0"/>
              </a:rPr>
              <a:t>D.Id_region</a:t>
            </a:r>
            <a:r>
              <a:rPr lang="fr-FR" sz="1000" dirty="0">
                <a:latin typeface="Aptos" panose="020B0004020202020204" pitchFamily="34" charset="0"/>
              </a:rPr>
              <a:t> = </a:t>
            </a:r>
            <a:r>
              <a:rPr lang="fr-FR" sz="1000" dirty="0" err="1">
                <a:latin typeface="Aptos" panose="020B0004020202020204" pitchFamily="34" charset="0"/>
              </a:rPr>
              <a:t>R.Id_region</a:t>
            </a: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a:t>
            </a:r>
          </a:p>
          <a:p>
            <a:pPr marL="0" indent="0">
              <a:spcBef>
                <a:spcPts val="0"/>
              </a:spcBef>
              <a:buNone/>
            </a:pPr>
            <a:endParaRPr lang="fr-FR" sz="1000" dirty="0">
              <a:latin typeface="Aptos" panose="020B0004020202020204" pitchFamily="34" charset="0"/>
            </a:endParaRPr>
          </a:p>
          <a:p>
            <a:pPr marL="0" indent="0">
              <a:spcBef>
                <a:spcPts val="0"/>
              </a:spcBef>
              <a:buNone/>
            </a:pPr>
            <a:r>
              <a:rPr lang="fr-FR" sz="1000" dirty="0">
                <a:latin typeface="Aptos" panose="020B0004020202020204" pitchFamily="34" charset="0"/>
              </a:rPr>
              <a:t>SELECT * FROM VUE_GLOBALE ;</a:t>
            </a:r>
          </a:p>
        </p:txBody>
      </p:sp>
      <p:sp>
        <p:nvSpPr>
          <p:cNvPr id="4" name="Espace réservé du numéro de diapositive 3">
            <a:extLst>
              <a:ext uri="{FF2B5EF4-FFF2-40B4-BE49-F238E27FC236}">
                <a16:creationId xmlns:a16="http://schemas.microsoft.com/office/drawing/2014/main" id="{7C842AC0-F95B-BDDB-885D-3B900C18CA1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3BBEC4BF-269D-6925-8368-FE799B030D49}"/>
              </a:ext>
            </a:extLst>
          </p:cNvPr>
          <p:cNvPicPr>
            <a:picLocks noGrp="1" noChangeAspect="1"/>
          </p:cNvPicPr>
          <p:nvPr>
            <p:ph idx="13"/>
          </p:nvPr>
        </p:nvPicPr>
        <p:blipFill>
          <a:blip r:embed="rId3"/>
          <a:stretch>
            <a:fillRect/>
          </a:stretch>
        </p:blipFill>
        <p:spPr>
          <a:xfrm>
            <a:off x="6370638" y="1605023"/>
            <a:ext cx="5184775" cy="4268667"/>
          </a:xfrm>
        </p:spPr>
      </p:pic>
    </p:spTree>
    <p:extLst>
      <p:ext uri="{BB962C8B-B14F-4D97-AF65-F5344CB8AC3E}">
        <p14:creationId xmlns:p14="http://schemas.microsoft.com/office/powerpoint/2010/main" val="355704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CB17-CA2B-4C4C-863C-F7E14106C197}"/>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1076824B-DE21-545A-B49C-B06576DFB875}"/>
              </a:ext>
            </a:extLst>
          </p:cNvPr>
          <p:cNvSpPr/>
          <p:nvPr/>
        </p:nvSpPr>
        <p:spPr>
          <a:xfrm>
            <a:off x="5662364" y="249635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FA2F566B-6F34-AFDE-ECA1-B098C7657D07}"/>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1.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Nbre</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total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d’appartements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vendus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au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1er semestre 2020</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5" name="Espace réservé du contenu 4">
            <a:extLst>
              <a:ext uri="{FF2B5EF4-FFF2-40B4-BE49-F238E27FC236}">
                <a16:creationId xmlns:a16="http://schemas.microsoft.com/office/drawing/2014/main" id="{0FCB980E-D6EF-6FC4-D5A5-0627E8AF2A4D}"/>
              </a:ext>
            </a:extLst>
          </p:cNvPr>
          <p:cNvSpPr>
            <a:spLocks noGrp="1"/>
          </p:cNvSpPr>
          <p:nvPr>
            <p:ph idx="1"/>
          </p:nvPr>
        </p:nvSpPr>
        <p:spPr>
          <a:xfrm>
            <a:off x="594146" y="1844824"/>
            <a:ext cx="5014286" cy="2592288"/>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--REQUETE 1 : Nombre total d’appartements vendus au 1er semestre 2020.</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SELECT COUNT(</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AS "Nombre d'appartement vendus au cours du 1er semestre : "</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'01/01/2020’ &lt;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 </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&lt; '01/07/2020' </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None/>
            </a:pPr>
            <a:r>
              <a:rPr lang="fr-FR" sz="1200" dirty="0">
                <a:latin typeface="Aptos" panose="020B0004020202020204" pitchFamily="34" charset="0"/>
                <a:cs typeface="Arial" panose="020B0604020202020204" pitchFamily="34" charset="0"/>
              </a:rPr>
              <a:t>;</a:t>
            </a:r>
          </a:p>
        </p:txBody>
      </p:sp>
      <p:sp>
        <p:nvSpPr>
          <p:cNvPr id="4" name="Espace réservé du numéro de diapositive 3">
            <a:extLst>
              <a:ext uri="{FF2B5EF4-FFF2-40B4-BE49-F238E27FC236}">
                <a16:creationId xmlns:a16="http://schemas.microsoft.com/office/drawing/2014/main" id="{02A76509-A70F-E2CB-0B15-04726E9D13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9FBEDC25-12DB-8FE8-7BBB-760311E00E8E}"/>
              </a:ext>
            </a:extLst>
          </p:cNvPr>
          <p:cNvPicPr>
            <a:picLocks noGrp="1" noChangeAspect="1"/>
          </p:cNvPicPr>
          <p:nvPr>
            <p:ph idx="13"/>
          </p:nvPr>
        </p:nvPicPr>
        <p:blipFill>
          <a:blip r:embed="rId3"/>
          <a:srcRect/>
          <a:stretch/>
        </p:blipFill>
        <p:spPr>
          <a:xfrm>
            <a:off x="6382446" y="2222593"/>
            <a:ext cx="5014286" cy="1696191"/>
          </a:xfrm>
        </p:spPr>
      </p:pic>
    </p:spTree>
    <p:extLst>
      <p:ext uri="{BB962C8B-B14F-4D97-AF65-F5344CB8AC3E}">
        <p14:creationId xmlns:p14="http://schemas.microsoft.com/office/powerpoint/2010/main" val="203422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0094-2B7C-A87D-3D09-ECEBCBD73061}"/>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2634C7DD-20FB-7D62-D496-6A918FDB3FD4}"/>
              </a:ext>
            </a:extLst>
          </p:cNvPr>
          <p:cNvSpPr/>
          <p:nvPr/>
        </p:nvSpPr>
        <p:spPr>
          <a:xfrm>
            <a:off x="5662364" y="249635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3D8E35D6-1D55-7EBB-5747-E5D92898670B}"/>
              </a:ext>
            </a:extLst>
          </p:cNvPr>
          <p:cNvSpPr>
            <a:spLocks noGrp="1"/>
          </p:cNvSpPr>
          <p:nvPr>
            <p:ph type="title"/>
          </p:nvPr>
        </p:nvSpPr>
        <p:spPr/>
        <p:txBody>
          <a:bodyPr>
            <a:normAutofit/>
          </a:bodyPr>
          <a:lstStyle/>
          <a:p>
            <a:pPr>
              <a:spcBef>
                <a:spcPts val="0"/>
              </a:spcBef>
            </a:pPr>
            <a:r>
              <a:rPr lang="fr-FR" sz="2600" kern="100" dirty="0">
                <a:effectLst/>
                <a:latin typeface="Aptos" panose="020B0004020202020204" pitchFamily="34" charset="0"/>
                <a:ea typeface="Aptos" panose="020B0004020202020204" pitchFamily="34" charset="0"/>
                <a:cs typeface="Times New Roman" panose="02020603050405020304" pitchFamily="18" charset="0"/>
              </a:rPr>
              <a:t>2. Nbre d’appartement vendus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par région </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au1er semestre 2020.</a:t>
            </a:r>
          </a:p>
        </p:txBody>
      </p:sp>
      <p:sp>
        <p:nvSpPr>
          <p:cNvPr id="5" name="Espace réservé du contenu 4">
            <a:extLst>
              <a:ext uri="{FF2B5EF4-FFF2-40B4-BE49-F238E27FC236}">
                <a16:creationId xmlns:a16="http://schemas.microsoft.com/office/drawing/2014/main" id="{83E3D5EF-7EEB-58E7-E8D7-677683F9DD00}"/>
              </a:ext>
            </a:extLst>
          </p:cNvPr>
          <p:cNvSpPr>
            <a:spLocks noGrp="1"/>
          </p:cNvSpPr>
          <p:nvPr>
            <p:ph idx="1"/>
          </p:nvPr>
        </p:nvSpPr>
        <p:spPr>
          <a:xfrm>
            <a:off x="621804" y="1599996"/>
            <a:ext cx="4896544" cy="3701211"/>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--REQUETE 2 : Le nombre de ventes d’appartement par région pour le 1er semestre 2020.</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Id_region</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Region</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COUNT(DISTINCT </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"Nombre de vente d'appartement au 1er semestre 2020"</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'01/01/2020’ &lt;=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 </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&lt; '01/07/2020' </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Id_region</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Nom_region</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"Nombre de vente d'appartement au 1er semestre 2020" DESC</a:t>
            </a:r>
          </a:p>
          <a:p>
            <a:pPr marL="0" indent="0">
              <a:spcBef>
                <a:spcPts val="0"/>
              </a:spcBef>
              <a:buNone/>
            </a:pPr>
            <a:r>
              <a:rPr lang="fr-FR" sz="1200" dirty="0">
                <a:latin typeface="Aptos" panose="020B0004020202020204" pitchFamily="34" charset="0"/>
                <a:cs typeface="Arial" panose="020B0604020202020204" pitchFamily="34" charset="0"/>
              </a:rPr>
              <a:t>;</a:t>
            </a:r>
          </a:p>
        </p:txBody>
      </p:sp>
      <p:sp>
        <p:nvSpPr>
          <p:cNvPr id="4" name="Espace réservé du numéro de diapositive 3">
            <a:extLst>
              <a:ext uri="{FF2B5EF4-FFF2-40B4-BE49-F238E27FC236}">
                <a16:creationId xmlns:a16="http://schemas.microsoft.com/office/drawing/2014/main" id="{F038CF67-524D-430D-C6F9-10868067B03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E4A0E48D-0063-3B92-4828-6DC7BC48821C}"/>
              </a:ext>
            </a:extLst>
          </p:cNvPr>
          <p:cNvPicPr>
            <a:picLocks noGrp="1" noChangeAspect="1"/>
          </p:cNvPicPr>
          <p:nvPr>
            <p:ph idx="13"/>
          </p:nvPr>
        </p:nvPicPr>
        <p:blipFill>
          <a:blip r:embed="rId3"/>
          <a:srcRect/>
          <a:stretch/>
        </p:blipFill>
        <p:spPr>
          <a:xfrm>
            <a:off x="6370638" y="1605023"/>
            <a:ext cx="5184775" cy="4268667"/>
          </a:xfrm>
        </p:spPr>
      </p:pic>
    </p:spTree>
    <p:extLst>
      <p:ext uri="{BB962C8B-B14F-4D97-AF65-F5344CB8AC3E}">
        <p14:creationId xmlns:p14="http://schemas.microsoft.com/office/powerpoint/2010/main" val="17001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9BB37C4C-3762-E9E1-DACD-EDA8B35C06C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C690D9D-0060-6168-8139-1278E7CDCA49}"/>
              </a:ext>
            </a:extLst>
          </p:cNvPr>
          <p:cNvSpPr>
            <a:spLocks noGrp="1"/>
          </p:cNvSpPr>
          <p:nvPr>
            <p:ph type="title"/>
          </p:nvPr>
        </p:nvSpPr>
        <p:spPr>
          <a:xfrm>
            <a:off x="1451200" y="804519"/>
            <a:ext cx="9600775" cy="1049235"/>
          </a:xfrm>
        </p:spPr>
        <p:txBody>
          <a:bodyPr vert="horz" lIns="91440" tIns="45720" rIns="91440" bIns="0" rtlCol="0">
            <a:normAutofit/>
          </a:bodyPr>
          <a:lstStyle/>
          <a:p>
            <a:pPr defTabSz="914400"/>
            <a:r>
              <a:rPr lang="en-US" cap="all" dirty="0"/>
              <a:t>A - Le </a:t>
            </a:r>
            <a:r>
              <a:rPr lang="en-US" cap="all" dirty="0" err="1"/>
              <a:t>contexte</a:t>
            </a:r>
            <a:endParaRPr lang="en-US" cap="all" dirty="0"/>
          </a:p>
        </p:txBody>
      </p:sp>
      <p:sp>
        <p:nvSpPr>
          <p:cNvPr id="4" name="Espace réservé du numéro de diapositive 3">
            <a:extLst>
              <a:ext uri="{FF2B5EF4-FFF2-40B4-BE49-F238E27FC236}">
                <a16:creationId xmlns:a16="http://schemas.microsoft.com/office/drawing/2014/main" id="{E3B5567B-9E56-DE1C-FFD7-F0A8A62E51C2}"/>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descr="Menu contextuel">
            <a:extLst>
              <a:ext uri="{FF2B5EF4-FFF2-40B4-BE49-F238E27FC236}">
                <a16:creationId xmlns:a16="http://schemas.microsoft.com/office/drawing/2014/main" id="{205AADA9-4031-21A8-4FF6-CDDC2A8A2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spTree>
    <p:extLst>
      <p:ext uri="{BB962C8B-B14F-4D97-AF65-F5344CB8AC3E}">
        <p14:creationId xmlns:p14="http://schemas.microsoft.com/office/powerpoint/2010/main" val="5567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4642B-EC41-6078-89CD-35B54609692C}"/>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D4130D43-47B3-490F-AA20-8DB5B9D15F25}"/>
              </a:ext>
            </a:extLst>
          </p:cNvPr>
          <p:cNvSpPr/>
          <p:nvPr/>
        </p:nvSpPr>
        <p:spPr>
          <a:xfrm>
            <a:off x="5747543" y="1508116"/>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FC726E1F-2577-E80F-DBBB-FBB20F3F2FE7}"/>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3.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Proportion</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des ventes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d’appartements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par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le</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 nombre de pièces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5" name="Espace réservé du contenu 4">
            <a:extLst>
              <a:ext uri="{FF2B5EF4-FFF2-40B4-BE49-F238E27FC236}">
                <a16:creationId xmlns:a16="http://schemas.microsoft.com/office/drawing/2014/main" id="{387CA21E-09FF-051F-E847-E11144F5C6C6}"/>
              </a:ext>
            </a:extLst>
          </p:cNvPr>
          <p:cNvSpPr>
            <a:spLocks noGrp="1"/>
          </p:cNvSpPr>
          <p:nvPr>
            <p:ph idx="1"/>
          </p:nvPr>
        </p:nvSpPr>
        <p:spPr>
          <a:xfrm>
            <a:off x="405780" y="1599997"/>
            <a:ext cx="5271121" cy="964908"/>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 PRE-REQUETE 3 ETUDE DU SELECT : </a:t>
            </a:r>
            <a:r>
              <a:rPr lang="fr-FR" sz="1200" dirty="0" err="1">
                <a:latin typeface="Aptos" panose="020B0004020202020204" pitchFamily="34" charset="0"/>
                <a:cs typeface="Arial" panose="020B0604020202020204" pitchFamily="34" charset="0"/>
              </a:rPr>
              <a:t>Total_appart_vendu</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SELECT 	COUNT(*) AS </a:t>
            </a:r>
            <a:r>
              <a:rPr lang="fr-FR" sz="1200" dirty="0" err="1">
                <a:latin typeface="Aptos" panose="020B0004020202020204" pitchFamily="34" charset="0"/>
                <a:cs typeface="Arial" panose="020B0604020202020204" pitchFamily="34" charset="0"/>
              </a:rPr>
              <a:t>Total_appart_vendu</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p:txBody>
      </p:sp>
      <p:sp>
        <p:nvSpPr>
          <p:cNvPr id="4" name="Espace réservé du numéro de diapositive 3">
            <a:extLst>
              <a:ext uri="{FF2B5EF4-FFF2-40B4-BE49-F238E27FC236}">
                <a16:creationId xmlns:a16="http://schemas.microsoft.com/office/drawing/2014/main" id="{041E1D4B-4A24-68F4-B903-5F5EE57F4D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E4D726A9-2A19-EFBB-1EB9-2C75D64BC4F2}"/>
              </a:ext>
            </a:extLst>
          </p:cNvPr>
          <p:cNvPicPr>
            <a:picLocks noGrp="1" noChangeAspect="1"/>
          </p:cNvPicPr>
          <p:nvPr>
            <p:ph idx="13"/>
          </p:nvPr>
        </p:nvPicPr>
        <p:blipFill>
          <a:blip r:embed="rId3"/>
          <a:srcRect/>
          <a:stretch/>
        </p:blipFill>
        <p:spPr>
          <a:xfrm>
            <a:off x="7049234" y="2976346"/>
            <a:ext cx="4198095" cy="2849524"/>
          </a:xfrm>
        </p:spPr>
      </p:pic>
      <p:pic>
        <p:nvPicPr>
          <p:cNvPr id="7" name="Image 6">
            <a:extLst>
              <a:ext uri="{FF2B5EF4-FFF2-40B4-BE49-F238E27FC236}">
                <a16:creationId xmlns:a16="http://schemas.microsoft.com/office/drawing/2014/main" id="{4FACC8C3-429E-05F6-4BE0-77AB34FC0A61}"/>
              </a:ext>
            </a:extLst>
          </p:cNvPr>
          <p:cNvPicPr>
            <a:picLocks noChangeAspect="1"/>
          </p:cNvPicPr>
          <p:nvPr/>
        </p:nvPicPr>
        <p:blipFill>
          <a:blip r:embed="rId4"/>
          <a:stretch>
            <a:fillRect/>
          </a:stretch>
        </p:blipFill>
        <p:spPr>
          <a:xfrm>
            <a:off x="7750596" y="1889096"/>
            <a:ext cx="1781175" cy="647700"/>
          </a:xfrm>
          <a:prstGeom prst="rect">
            <a:avLst/>
          </a:prstGeom>
        </p:spPr>
      </p:pic>
      <p:sp>
        <p:nvSpPr>
          <p:cNvPr id="9" name="Flèche : droite 8">
            <a:extLst>
              <a:ext uri="{FF2B5EF4-FFF2-40B4-BE49-F238E27FC236}">
                <a16:creationId xmlns:a16="http://schemas.microsoft.com/office/drawing/2014/main" id="{42D1AE8D-EE14-E70C-0FCA-D902C338FA8D}"/>
              </a:ext>
            </a:extLst>
          </p:cNvPr>
          <p:cNvSpPr/>
          <p:nvPr/>
        </p:nvSpPr>
        <p:spPr>
          <a:xfrm>
            <a:off x="5747543" y="3626881"/>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0" name="Espace réservé du contenu 4">
            <a:extLst>
              <a:ext uri="{FF2B5EF4-FFF2-40B4-BE49-F238E27FC236}">
                <a16:creationId xmlns:a16="http://schemas.microsoft.com/office/drawing/2014/main" id="{5DABC26A-AE3C-2FAA-E801-5E0F71BE1118}"/>
              </a:ext>
            </a:extLst>
          </p:cNvPr>
          <p:cNvSpPr txBox="1">
            <a:spLocks/>
          </p:cNvSpPr>
          <p:nvPr/>
        </p:nvSpPr>
        <p:spPr>
          <a:xfrm>
            <a:off x="405780" y="3068960"/>
            <a:ext cx="5341763" cy="2664296"/>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AS "Nbr de pièces",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ROUND(	ROUND(COUNT(*)*100,2)				/ (SELECT 	COUNT(*) AS </a:t>
            </a:r>
            <a:r>
              <a:rPr lang="fr-FR" sz="1200" dirty="0" err="1">
                <a:latin typeface="Aptos" panose="020B0004020202020204" pitchFamily="34" charset="0"/>
                <a:cs typeface="Arial" panose="020B0604020202020204" pitchFamily="34" charset="0"/>
              </a:rPr>
              <a:t>Total_appart_vendu</a:t>
            </a:r>
            <a:r>
              <a:rPr lang="fr-FR" sz="1200" dirty="0">
                <a:latin typeface="Aptos" panose="020B0004020202020204" pitchFamily="34" charset="0"/>
                <a:cs typeface="Arial" panose="020B0604020202020204" pitchFamily="34" charset="0"/>
              </a:rPr>
              <a:t>		FROM VUE_GLOBALE				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			,2) AS "Pourcentage des appartements vendus",	COUNT(*)AS </a:t>
            </a:r>
            <a:r>
              <a:rPr lang="fr-FR" sz="1200" dirty="0" err="1">
                <a:latin typeface="Aptos" panose="020B0004020202020204" pitchFamily="34" charset="0"/>
                <a:cs typeface="Arial" panose="020B0604020202020204" pitchFamily="34" charset="0"/>
              </a:rPr>
              <a:t>Total_appart_vendu</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Total_piece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ASC;</a:t>
            </a:r>
          </a:p>
        </p:txBody>
      </p:sp>
    </p:spTree>
    <p:extLst>
      <p:ext uri="{BB962C8B-B14F-4D97-AF65-F5344CB8AC3E}">
        <p14:creationId xmlns:p14="http://schemas.microsoft.com/office/powerpoint/2010/main" val="266671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A06D-3FCC-3495-3AEB-55DD05EE8668}"/>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52A92E4B-E3F9-AC45-2A00-B76FC9E7E2B1}"/>
              </a:ext>
            </a:extLst>
          </p:cNvPr>
          <p:cNvSpPr/>
          <p:nvPr/>
        </p:nvSpPr>
        <p:spPr>
          <a:xfrm>
            <a:off x="5662364" y="285466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B0871BC5-D3BE-5EC6-4100-26CAD185628C}"/>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4. Les</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 départements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où le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prix du mètre carré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est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le plus élevé</a:t>
            </a:r>
            <a:r>
              <a:rPr lang="fr-FR" sz="2800" kern="100" dirty="0">
                <a:latin typeface="Aptos" panose="020B0004020202020204" pitchFamily="34" charset="0"/>
                <a:ea typeface="Aptos" panose="020B0004020202020204" pitchFamily="34" charset="0"/>
                <a:cs typeface="Times New Roman" panose="02020603050405020304" pitchFamily="18" charset="0"/>
              </a:rPr>
              <a:t> </a:t>
            </a:r>
            <a:br>
              <a:rPr lang="fr-FR" sz="2800" kern="100" dirty="0">
                <a:latin typeface="Aptos" panose="020B0004020202020204" pitchFamily="34" charset="0"/>
                <a:ea typeface="Aptos" panose="020B0004020202020204" pitchFamily="34" charset="0"/>
                <a:cs typeface="Times New Roman" panose="02020603050405020304" pitchFamily="18" charset="0"/>
              </a:rPr>
            </a:br>
            <a:r>
              <a:rPr lang="fr-FR" sz="2800" kern="100" dirty="0">
                <a:effectLst/>
                <a:latin typeface="Aptos" panose="020B0004020202020204" pitchFamily="34" charset="0"/>
                <a:ea typeface="Aptos" panose="020B0004020202020204" pitchFamily="34" charset="0"/>
                <a:cs typeface="Times New Roman" panose="02020603050405020304" pitchFamily="18" charset="0"/>
              </a:rPr>
              <a:t>–Version 1 : chaque m2 à poids équivalent</a:t>
            </a:r>
          </a:p>
        </p:txBody>
      </p:sp>
      <p:sp>
        <p:nvSpPr>
          <p:cNvPr id="5" name="Espace réservé du contenu 4">
            <a:extLst>
              <a:ext uri="{FF2B5EF4-FFF2-40B4-BE49-F238E27FC236}">
                <a16:creationId xmlns:a16="http://schemas.microsoft.com/office/drawing/2014/main" id="{FF8B37ED-9C41-EC8A-D723-DC12A9EBA540}"/>
              </a:ext>
            </a:extLst>
          </p:cNvPr>
          <p:cNvSpPr>
            <a:spLocks noGrp="1"/>
          </p:cNvSpPr>
          <p:nvPr>
            <p:ph idx="1"/>
          </p:nvPr>
        </p:nvSpPr>
        <p:spPr>
          <a:xfrm>
            <a:off x="621804" y="1599996"/>
            <a:ext cx="5184576" cy="748884"/>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p>
            <a:pPr marL="0" indent="0">
              <a:spcBef>
                <a:spcPts val="0"/>
              </a:spcBef>
              <a:buNone/>
            </a:pPr>
            <a:r>
              <a:rPr lang="fr-FR" sz="1200" b="1" u="sng" dirty="0">
                <a:latin typeface="Aptos" panose="020B0004020202020204" pitchFamily="34" charset="0"/>
                <a:cs typeface="Arial" panose="020B0604020202020204" pitchFamily="34" charset="0"/>
              </a:rPr>
              <a:t>Version 1:</a:t>
            </a:r>
          </a:p>
          <a:p>
            <a:pPr marL="0" indent="0">
              <a:spcBef>
                <a:spcPts val="0"/>
              </a:spcBef>
              <a:buNone/>
            </a:pPr>
            <a:r>
              <a:rPr lang="fr-FR" sz="1200" dirty="0">
                <a:latin typeface="Aptos" panose="020B0004020202020204" pitchFamily="34" charset="0"/>
                <a:cs typeface="Arial" panose="020B0604020202020204" pitchFamily="34" charset="0"/>
              </a:rPr>
              <a:t>Traitement avec somme total des m2 et des valeurs</a:t>
            </a:r>
          </a:p>
          <a:p>
            <a:pPr marL="0" indent="0">
              <a:spcBef>
                <a:spcPts val="0"/>
              </a:spcBef>
              <a:buNone/>
            </a:pPr>
            <a:r>
              <a:rPr lang="fr-FR" sz="1200" dirty="0">
                <a:latin typeface="Aptos" panose="020B0004020202020204" pitchFamily="34" charset="0"/>
                <a:cs typeface="Arial" panose="020B0604020202020204" pitchFamily="34" charset="0"/>
              </a:rPr>
              <a:t>Chaque mètre carré a un poids équivalent</a:t>
            </a:r>
          </a:p>
        </p:txBody>
      </p:sp>
      <p:sp>
        <p:nvSpPr>
          <p:cNvPr id="4" name="Espace réservé du numéro de diapositive 3">
            <a:extLst>
              <a:ext uri="{FF2B5EF4-FFF2-40B4-BE49-F238E27FC236}">
                <a16:creationId xmlns:a16="http://schemas.microsoft.com/office/drawing/2014/main" id="{A843F895-8CCA-7DDA-F460-EEB3432882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511B523A-EB30-070C-F8B4-B138DD11EB07}"/>
              </a:ext>
            </a:extLst>
          </p:cNvPr>
          <p:cNvPicPr>
            <a:picLocks noGrp="1" noChangeAspect="1"/>
          </p:cNvPicPr>
          <p:nvPr>
            <p:ph idx="13"/>
          </p:nvPr>
        </p:nvPicPr>
        <p:blipFill>
          <a:blip r:embed="rId3"/>
          <a:srcRect/>
          <a:stretch/>
        </p:blipFill>
        <p:spPr>
          <a:xfrm>
            <a:off x="6401014" y="2070427"/>
            <a:ext cx="5022857" cy="2717143"/>
          </a:xfrm>
        </p:spPr>
      </p:pic>
      <p:sp>
        <p:nvSpPr>
          <p:cNvPr id="9" name="Espace réservé du contenu 4">
            <a:extLst>
              <a:ext uri="{FF2B5EF4-FFF2-40B4-BE49-F238E27FC236}">
                <a16:creationId xmlns:a16="http://schemas.microsoft.com/office/drawing/2014/main" id="{982A1DD5-1271-21FA-1D53-2D5DC0359526}"/>
              </a:ext>
            </a:extLst>
          </p:cNvPr>
          <p:cNvSpPr txBox="1">
            <a:spLocks/>
          </p:cNvSpPr>
          <p:nvPr/>
        </p:nvSpPr>
        <p:spPr>
          <a:xfrm>
            <a:off x="600968" y="2496355"/>
            <a:ext cx="5061396" cy="22280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Nom_departement</a:t>
            </a: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SUM(Valeur) AS </a:t>
            </a:r>
            <a:r>
              <a:rPr lang="fr-FR" sz="1200" dirty="0" err="1">
                <a:latin typeface="Aptos" panose="020B0004020202020204" pitchFamily="34" charset="0"/>
                <a:cs typeface="Arial" panose="020B0604020202020204" pitchFamily="34" charset="0"/>
              </a:rPr>
              <a:t>Total_Valeur</a:t>
            </a:r>
            <a:r>
              <a:rPr lang="fr-FR" sz="1200" dirty="0">
                <a:latin typeface="Aptos" panose="020B0004020202020204" pitchFamily="34" charset="0"/>
                <a:cs typeface="Arial" panose="020B0604020202020204" pitchFamily="34" charset="0"/>
              </a:rPr>
              <a:t>,		SUM(</a:t>
            </a:r>
            <a:r>
              <a:rPr lang="fr-FR" sz="1200" dirty="0" err="1">
                <a:latin typeface="Aptos" panose="020B0004020202020204" pitchFamily="34" charset="0"/>
                <a:cs typeface="Arial" panose="020B0604020202020204" pitchFamily="34" charset="0"/>
              </a:rPr>
              <a:t>Surface_reelle</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Total_Surface</a:t>
            </a:r>
            <a:r>
              <a:rPr lang="fr-FR" sz="1200" dirty="0">
                <a:latin typeface="Aptos" panose="020B0004020202020204" pitchFamily="34" charset="0"/>
                <a:cs typeface="Arial" panose="020B0604020202020204" pitchFamily="34" charset="0"/>
              </a:rPr>
              <a:t>, 		SUM(Valeur)/SUM(</a:t>
            </a:r>
            <a:r>
              <a:rPr lang="fr-FR" sz="1200" dirty="0" err="1">
                <a:latin typeface="Aptos" panose="020B0004020202020204" pitchFamily="34" charset="0"/>
                <a:cs typeface="Arial" panose="020B0604020202020204" pitchFamily="34" charset="0"/>
              </a:rPr>
              <a:t>Surface_reelle</a:t>
            </a:r>
            <a:r>
              <a:rPr lang="fr-FR" sz="1200" dirty="0">
                <a:latin typeface="Aptos" panose="020B0004020202020204" pitchFamily="34" charset="0"/>
                <a:cs typeface="Arial" panose="020B0604020202020204" pitchFamily="34" charset="0"/>
              </a:rPr>
              <a:t>) AS Prix_m2</a:t>
            </a:r>
          </a:p>
          <a:p>
            <a:pPr marL="0" indent="0">
              <a:spcBef>
                <a:spcPts val="0"/>
              </a:spcBef>
              <a:buFont typeface="Arial" panose="020B0604020202020204" pitchFamily="34" charset="0"/>
              <a:buNone/>
            </a:pP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Nom_departement</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Prix_m2 DESC</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LIMIT 10;</a:t>
            </a:r>
          </a:p>
        </p:txBody>
      </p:sp>
    </p:spTree>
    <p:extLst>
      <p:ext uri="{BB962C8B-B14F-4D97-AF65-F5344CB8AC3E}">
        <p14:creationId xmlns:p14="http://schemas.microsoft.com/office/powerpoint/2010/main" val="320681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70AEF-EC2C-B290-1E37-8C179056B296}"/>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C109A584-BA6A-D90B-CBB9-A6408DDE1525}"/>
              </a:ext>
            </a:extLst>
          </p:cNvPr>
          <p:cNvSpPr/>
          <p:nvPr/>
        </p:nvSpPr>
        <p:spPr>
          <a:xfrm>
            <a:off x="5789496" y="3333239"/>
            <a:ext cx="710621"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48422178-46AF-D698-7918-441960C5EEC8}"/>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4. . Les</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 départements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où le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prix du mètre carré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est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le plus élevé</a:t>
            </a:r>
            <a:r>
              <a:rPr lang="fr-FR" sz="2800" kern="100" dirty="0">
                <a:latin typeface="Aptos" panose="020B0004020202020204" pitchFamily="34" charset="0"/>
                <a:ea typeface="Aptos" panose="020B0004020202020204" pitchFamily="34" charset="0"/>
                <a:cs typeface="Times New Roman" panose="02020603050405020304" pitchFamily="18" charset="0"/>
              </a:rPr>
              <a:t> </a:t>
            </a:r>
            <a:br>
              <a:rPr lang="fr-FR" sz="2800" kern="100" dirty="0">
                <a:latin typeface="Aptos" panose="020B0004020202020204" pitchFamily="34" charset="0"/>
                <a:ea typeface="Aptos" panose="020B0004020202020204" pitchFamily="34" charset="0"/>
                <a:cs typeface="Times New Roman" panose="02020603050405020304" pitchFamily="18" charset="0"/>
              </a:rPr>
            </a:br>
            <a:r>
              <a:rPr lang="fr-FR" sz="2800" kern="100" dirty="0">
                <a:effectLst/>
                <a:latin typeface="Aptos" panose="020B0004020202020204" pitchFamily="34" charset="0"/>
                <a:ea typeface="Aptos" panose="020B0004020202020204" pitchFamily="34" charset="0"/>
                <a:cs typeface="Times New Roman" panose="02020603050405020304" pitchFamily="18" charset="0"/>
              </a:rPr>
              <a:t>- Version 2 chaque bien à poids équivalent – VUE GLOBALE Prix/m2</a:t>
            </a:r>
          </a:p>
        </p:txBody>
      </p:sp>
      <p:sp>
        <p:nvSpPr>
          <p:cNvPr id="5" name="Espace réservé du contenu 4">
            <a:extLst>
              <a:ext uri="{FF2B5EF4-FFF2-40B4-BE49-F238E27FC236}">
                <a16:creationId xmlns:a16="http://schemas.microsoft.com/office/drawing/2014/main" id="{B7F59651-993F-0447-F2A8-61062CBCE6BE}"/>
              </a:ext>
            </a:extLst>
          </p:cNvPr>
          <p:cNvSpPr>
            <a:spLocks noGrp="1"/>
          </p:cNvSpPr>
          <p:nvPr>
            <p:ph idx="1"/>
          </p:nvPr>
        </p:nvSpPr>
        <p:spPr>
          <a:xfrm>
            <a:off x="621804" y="1599995"/>
            <a:ext cx="5184576" cy="949005"/>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p>
            <a:pPr marL="0" indent="0">
              <a:spcBef>
                <a:spcPts val="0"/>
              </a:spcBef>
              <a:buNone/>
            </a:pPr>
            <a:r>
              <a:rPr lang="fr-FR" sz="1200" b="1" u="sng" dirty="0">
                <a:latin typeface="Aptos" panose="020B0004020202020204" pitchFamily="34" charset="0"/>
                <a:cs typeface="Arial" panose="020B0604020202020204" pitchFamily="34" charset="0"/>
              </a:rPr>
              <a:t>Version 2 :</a:t>
            </a:r>
          </a:p>
          <a:p>
            <a:pPr marL="0" indent="0">
              <a:spcBef>
                <a:spcPts val="0"/>
              </a:spcBef>
              <a:buNone/>
            </a:pPr>
            <a:r>
              <a:rPr lang="fr-FR" sz="1200" dirty="0">
                <a:latin typeface="Aptos" panose="020B0004020202020204" pitchFamily="34" charset="0"/>
                <a:cs typeface="Arial" panose="020B0604020202020204" pitchFamily="34" charset="0"/>
              </a:rPr>
              <a:t>Calculer les Prix/m2 par bien, puis faire une moyenne des Prix/m2 des biens </a:t>
            </a:r>
          </a:p>
          <a:p>
            <a:pPr marL="0" indent="0">
              <a:spcBef>
                <a:spcPts val="0"/>
              </a:spcBef>
              <a:buNone/>
            </a:pPr>
            <a:r>
              <a:rPr lang="fr-FR" sz="1200" dirty="0">
                <a:latin typeface="Aptos" panose="020B0004020202020204" pitchFamily="34" charset="0"/>
                <a:cs typeface="Arial" panose="020B0604020202020204" pitchFamily="34" charset="0"/>
              </a:rPr>
              <a:t>Chaque bien a un poids équivalent.</a:t>
            </a:r>
          </a:p>
          <a:p>
            <a:pPr marL="0" indent="0">
              <a:spcBef>
                <a:spcPts val="0"/>
              </a:spcBef>
              <a:buNone/>
            </a:pPr>
            <a:r>
              <a:rPr lang="fr-FR" sz="1200" dirty="0">
                <a:latin typeface="Aptos" panose="020B0004020202020204" pitchFamily="34" charset="0"/>
                <a:cs typeface="Arial" panose="020B0604020202020204" pitchFamily="34" charset="0"/>
              </a:rPr>
              <a:t>C’est le choix que nous conserverons par la suite</a:t>
            </a:r>
          </a:p>
        </p:txBody>
      </p:sp>
      <p:sp>
        <p:nvSpPr>
          <p:cNvPr id="4" name="Espace réservé du numéro de diapositive 3">
            <a:extLst>
              <a:ext uri="{FF2B5EF4-FFF2-40B4-BE49-F238E27FC236}">
                <a16:creationId xmlns:a16="http://schemas.microsoft.com/office/drawing/2014/main" id="{CE92C4B0-86B9-6987-6F5B-92A83BDC794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B26191D3-D320-8943-B1F2-FD92B6011742}"/>
              </a:ext>
            </a:extLst>
          </p:cNvPr>
          <p:cNvPicPr>
            <a:picLocks noGrp="1" noChangeAspect="1"/>
          </p:cNvPicPr>
          <p:nvPr>
            <p:ph idx="13"/>
          </p:nvPr>
        </p:nvPicPr>
        <p:blipFill>
          <a:blip r:embed="rId3"/>
          <a:srcRect l="1510" r="11403"/>
          <a:stretch/>
        </p:blipFill>
        <p:spPr>
          <a:xfrm>
            <a:off x="6598468" y="1544205"/>
            <a:ext cx="5184574" cy="4640000"/>
          </a:xfrm>
        </p:spPr>
      </p:pic>
      <p:sp>
        <p:nvSpPr>
          <p:cNvPr id="9" name="Espace réservé du contenu 4">
            <a:extLst>
              <a:ext uri="{FF2B5EF4-FFF2-40B4-BE49-F238E27FC236}">
                <a16:creationId xmlns:a16="http://schemas.microsoft.com/office/drawing/2014/main" id="{E9C62DFA-7632-A743-D2A0-22A9F71A1381}"/>
              </a:ext>
            </a:extLst>
          </p:cNvPr>
          <p:cNvSpPr txBox="1">
            <a:spLocks/>
          </p:cNvSpPr>
          <p:nvPr/>
        </p:nvSpPr>
        <p:spPr>
          <a:xfrm>
            <a:off x="621804" y="2758905"/>
            <a:ext cx="5184576" cy="26642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--CREATION de VUE_GLOBALE_Prix_m2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CREATE VIEW VUE_GLOBALE_Prix_m2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	ROUND((Valeur/</a:t>
            </a:r>
            <a:r>
              <a:rPr kumimoji="0" lang="fr-FR" sz="1100" b="0" i="0" u="none" strike="noStrike" kern="1200" cap="none" spc="0" normalizeH="0" baseline="0" noProof="0" dirty="0" err="1">
                <a:ln>
                  <a:noFill/>
                </a:ln>
                <a:solidFill>
                  <a:srgbClr val="000000"/>
                </a:solidFill>
                <a:effectLst/>
                <a:uLnTx/>
                <a:uFillTx/>
                <a:latin typeface="Aptos" panose="020B0004020202020204" pitchFamily="34" charset="0"/>
              </a:rPr>
              <a:t>Surface_reelle</a:t>
            </a: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),2) AS Prix_m2_surface_reelle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	ROUND((Valeur/</a:t>
            </a:r>
            <a:r>
              <a:rPr kumimoji="0" lang="fr-FR" sz="1100" b="0" i="0" u="none" strike="noStrike" kern="1200" cap="none" spc="0" normalizeH="0" baseline="0" noProof="0" dirty="0" err="1">
                <a:ln>
                  <a:noFill/>
                </a:ln>
                <a:solidFill>
                  <a:srgbClr val="000000"/>
                </a:solidFill>
                <a:effectLst/>
                <a:uLnTx/>
                <a:uFillTx/>
                <a:latin typeface="Aptos" panose="020B0004020202020204" pitchFamily="34" charset="0"/>
              </a:rPr>
              <a:t>Surface_carrez</a:t>
            </a: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),2) AS Prix_m2_surface_carrez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FROM VUE_GLOBALE;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SELECT 	</a:t>
            </a:r>
            <a:r>
              <a:rPr kumimoji="0" lang="fr-FR" sz="1100" b="0" i="0" u="none" strike="noStrike" kern="1200" cap="none" spc="0" normalizeH="0" baseline="0" noProof="0" dirty="0" err="1">
                <a:ln>
                  <a:noFill/>
                </a:ln>
                <a:solidFill>
                  <a:srgbClr val="000000"/>
                </a:solidFill>
                <a:effectLst/>
                <a:uLnTx/>
                <a:uFillTx/>
                <a:latin typeface="Aptos" panose="020B0004020202020204" pitchFamily="34" charset="0"/>
              </a:rPr>
              <a:t>Id_vente</a:t>
            </a: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	Prix_m2_surface_reelle,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	Prix_m2_surface_carrez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FROM VUE_GLOBALE_Prix_m2;</a:t>
            </a:r>
          </a:p>
        </p:txBody>
      </p:sp>
    </p:spTree>
    <p:extLst>
      <p:ext uri="{BB962C8B-B14F-4D97-AF65-F5344CB8AC3E}">
        <p14:creationId xmlns:p14="http://schemas.microsoft.com/office/powerpoint/2010/main" val="418277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7283-02FB-3F3B-2803-3522E32023FE}"/>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B075579A-465B-A668-F572-69CC3590CA7E}"/>
              </a:ext>
            </a:extLst>
          </p:cNvPr>
          <p:cNvSpPr/>
          <p:nvPr/>
        </p:nvSpPr>
        <p:spPr>
          <a:xfrm>
            <a:off x="5789496" y="3333239"/>
            <a:ext cx="710621"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3AA62855-58BE-DE39-BC7A-DC3E2FD95098}"/>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4. . Les</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 départements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où le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prix du mètre carré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est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le plus élevé</a:t>
            </a:r>
            <a:r>
              <a:rPr lang="fr-FR" sz="2800" kern="100" dirty="0">
                <a:latin typeface="Aptos" panose="020B0004020202020204" pitchFamily="34" charset="0"/>
                <a:ea typeface="Aptos" panose="020B0004020202020204" pitchFamily="34" charset="0"/>
                <a:cs typeface="Times New Roman" panose="02020603050405020304" pitchFamily="18" charset="0"/>
              </a:rPr>
              <a:t>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Version 2 chaque bien à poids équivalent</a:t>
            </a:r>
          </a:p>
        </p:txBody>
      </p:sp>
      <p:sp>
        <p:nvSpPr>
          <p:cNvPr id="5" name="Espace réservé du contenu 4">
            <a:extLst>
              <a:ext uri="{FF2B5EF4-FFF2-40B4-BE49-F238E27FC236}">
                <a16:creationId xmlns:a16="http://schemas.microsoft.com/office/drawing/2014/main" id="{275F7AAA-5549-FD68-A230-898DE8387452}"/>
              </a:ext>
            </a:extLst>
          </p:cNvPr>
          <p:cNvSpPr>
            <a:spLocks noGrp="1"/>
          </p:cNvSpPr>
          <p:nvPr>
            <p:ph idx="1"/>
          </p:nvPr>
        </p:nvSpPr>
        <p:spPr>
          <a:xfrm>
            <a:off x="621804" y="1599995"/>
            <a:ext cx="5184576" cy="949005"/>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p>
            <a:pPr marL="0" indent="0">
              <a:spcBef>
                <a:spcPts val="0"/>
              </a:spcBef>
              <a:buNone/>
            </a:pPr>
            <a:r>
              <a:rPr lang="fr-FR" sz="1200" b="1" u="sng" dirty="0">
                <a:latin typeface="Aptos" panose="020B0004020202020204" pitchFamily="34" charset="0"/>
                <a:cs typeface="Arial" panose="020B0604020202020204" pitchFamily="34" charset="0"/>
              </a:rPr>
              <a:t>Version 2 :</a:t>
            </a:r>
          </a:p>
          <a:p>
            <a:pPr marL="0" indent="0">
              <a:spcBef>
                <a:spcPts val="0"/>
              </a:spcBef>
              <a:buNone/>
            </a:pPr>
            <a:r>
              <a:rPr lang="fr-FR" sz="1200" dirty="0">
                <a:latin typeface="Aptos" panose="020B0004020202020204" pitchFamily="34" charset="0"/>
                <a:cs typeface="Arial" panose="020B0604020202020204" pitchFamily="34" charset="0"/>
              </a:rPr>
              <a:t>Calculer les Prix/m2 par bien, puis faire une moyenne des Prix/m2 des biens </a:t>
            </a:r>
          </a:p>
          <a:p>
            <a:pPr marL="0" indent="0">
              <a:spcBef>
                <a:spcPts val="0"/>
              </a:spcBef>
              <a:buNone/>
            </a:pPr>
            <a:r>
              <a:rPr lang="fr-FR" sz="1200" dirty="0">
                <a:latin typeface="Aptos" panose="020B0004020202020204" pitchFamily="34" charset="0"/>
                <a:cs typeface="Arial" panose="020B0604020202020204" pitchFamily="34" charset="0"/>
              </a:rPr>
              <a:t>Chaque bien a un poids équivalent.</a:t>
            </a:r>
          </a:p>
          <a:p>
            <a:pPr marL="0" indent="0">
              <a:spcBef>
                <a:spcPts val="0"/>
              </a:spcBef>
              <a:buNone/>
            </a:pPr>
            <a:r>
              <a:rPr lang="fr-FR" sz="1200" dirty="0">
                <a:latin typeface="Aptos" panose="020B0004020202020204" pitchFamily="34" charset="0"/>
                <a:cs typeface="Arial" panose="020B0604020202020204" pitchFamily="34" charset="0"/>
              </a:rPr>
              <a:t>C’est le choix que nous conserverons par la suite</a:t>
            </a:r>
          </a:p>
        </p:txBody>
      </p:sp>
      <p:sp>
        <p:nvSpPr>
          <p:cNvPr id="4" name="Espace réservé du numéro de diapositive 3">
            <a:extLst>
              <a:ext uri="{FF2B5EF4-FFF2-40B4-BE49-F238E27FC236}">
                <a16:creationId xmlns:a16="http://schemas.microsoft.com/office/drawing/2014/main" id="{03163228-1202-4E00-4033-799FA813C4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842E70C9-1965-67AF-3409-5EFC95FF833E}"/>
              </a:ext>
            </a:extLst>
          </p:cNvPr>
          <p:cNvPicPr>
            <a:picLocks noGrp="1" noChangeAspect="1"/>
          </p:cNvPicPr>
          <p:nvPr>
            <p:ph idx="13"/>
          </p:nvPr>
        </p:nvPicPr>
        <p:blipFill>
          <a:blip r:embed="rId3"/>
          <a:srcRect l="757" t="267" r="-7" b="-267"/>
          <a:stretch/>
        </p:blipFill>
        <p:spPr>
          <a:xfrm>
            <a:off x="6523284" y="2374239"/>
            <a:ext cx="5472984" cy="3066667"/>
          </a:xfrm>
        </p:spPr>
      </p:pic>
      <p:sp>
        <p:nvSpPr>
          <p:cNvPr id="9" name="Espace réservé du contenu 4">
            <a:extLst>
              <a:ext uri="{FF2B5EF4-FFF2-40B4-BE49-F238E27FC236}">
                <a16:creationId xmlns:a16="http://schemas.microsoft.com/office/drawing/2014/main" id="{1683DA80-F468-857C-1816-414087CF8E89}"/>
              </a:ext>
            </a:extLst>
          </p:cNvPr>
          <p:cNvSpPr txBox="1">
            <a:spLocks/>
          </p:cNvSpPr>
          <p:nvPr/>
        </p:nvSpPr>
        <p:spPr>
          <a:xfrm>
            <a:off x="621804" y="2776610"/>
            <a:ext cx="5184576" cy="26642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SELECT 	</a:t>
            </a:r>
            <a:r>
              <a:rPr kumimoji="0" lang="fr-FR" sz="1100" b="0" i="0" u="none" strike="noStrike" kern="1200" cap="none" spc="0" normalizeH="0" baseline="0" noProof="0" dirty="0" err="1">
                <a:ln>
                  <a:noFill/>
                </a:ln>
                <a:solidFill>
                  <a:srgbClr val="000000"/>
                </a:solidFill>
                <a:effectLst/>
                <a:uLnTx/>
                <a:uFillTx/>
                <a:latin typeface="Aptos" panose="020B0004020202020204" pitchFamily="34" charset="0"/>
              </a:rPr>
              <a:t>nom_departement</a:t>
            </a: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 AS "Département",		ROUND(AVG(Prix_m2_surface_reelle),2) AS "Prix moyen du m2 -S. réelle",	ROUND(AVG(Prix_m2_surface_carrez),2) AS "Prix moyen du m2 -S. carrez" </a:t>
            </a:r>
            <a:endParaRPr lang="fr-FR" sz="1100" dirty="0">
              <a:solidFill>
                <a:srgbClr val="000000"/>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FROM VUE_GLOBALE_Prix_m2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GROUP BY </a:t>
            </a:r>
            <a:r>
              <a:rPr kumimoji="0" lang="fr-FR" sz="1100" b="0" i="0" u="none" strike="noStrike" kern="1200" cap="none" spc="0" normalizeH="0" baseline="0" noProof="0" dirty="0" err="1">
                <a:ln>
                  <a:noFill/>
                </a:ln>
                <a:solidFill>
                  <a:srgbClr val="000000"/>
                </a:solidFill>
                <a:effectLst/>
                <a:uLnTx/>
                <a:uFillTx/>
                <a:latin typeface="Aptos" panose="020B0004020202020204" pitchFamily="34" charset="0"/>
              </a:rPr>
              <a:t>nom_departement</a:t>
            </a:r>
            <a:endParaRPr kumimoji="0" lang="fr-FR" sz="1100" b="0" i="0" u="none" strike="noStrike" kern="1200" cap="none" spc="0" normalizeH="0" baseline="0" noProof="0" dirty="0">
              <a:ln>
                <a:noFill/>
              </a:ln>
              <a:solidFill>
                <a:srgbClr val="000000"/>
              </a:solidFill>
              <a:effectLst/>
              <a:uLnTx/>
              <a:uFillTx/>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ORDER BY "Prix moyen du m2 -S. réelle" DESC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ptos" panose="020B0004020202020204" pitchFamily="34" charset="0"/>
              </a:rPr>
              <a:t>LIMIT 10;</a:t>
            </a:r>
          </a:p>
        </p:txBody>
      </p:sp>
    </p:spTree>
    <p:extLst>
      <p:ext uri="{BB962C8B-B14F-4D97-AF65-F5344CB8AC3E}">
        <p14:creationId xmlns:p14="http://schemas.microsoft.com/office/powerpoint/2010/main" val="333261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46AA6-C471-EC6B-FC7C-4F58B037F986}"/>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7CD34015-7845-ED14-563C-FDEABB50CB61}"/>
              </a:ext>
            </a:extLst>
          </p:cNvPr>
          <p:cNvSpPr/>
          <p:nvPr/>
        </p:nvSpPr>
        <p:spPr>
          <a:xfrm>
            <a:off x="5747543" y="1508116"/>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0AF57749-2086-2440-8AE8-FCB2CEBD54EF}"/>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5.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Moyenne</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du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prix au mètre carré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d’une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maison</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en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Île-de-France</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4" name="Espace réservé du numéro de diapositive 3">
            <a:extLst>
              <a:ext uri="{FF2B5EF4-FFF2-40B4-BE49-F238E27FC236}">
                <a16:creationId xmlns:a16="http://schemas.microsoft.com/office/drawing/2014/main" id="{A5F31F1C-2719-F611-6DDC-05DCB75C4FE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5" name="Espace réservé du contenu 4">
            <a:extLst>
              <a:ext uri="{FF2B5EF4-FFF2-40B4-BE49-F238E27FC236}">
                <a16:creationId xmlns:a16="http://schemas.microsoft.com/office/drawing/2014/main" id="{0D786167-6DD3-0323-D094-3CF1E07528D4}"/>
              </a:ext>
            </a:extLst>
          </p:cNvPr>
          <p:cNvSpPr>
            <a:spLocks noGrp="1"/>
          </p:cNvSpPr>
          <p:nvPr>
            <p:ph idx="4294967295"/>
          </p:nvPr>
        </p:nvSpPr>
        <p:spPr>
          <a:xfrm>
            <a:off x="477788" y="1081852"/>
            <a:ext cx="5219080" cy="2707188"/>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--PRE-REQUETE 5 : Analyse par région :</a:t>
            </a:r>
          </a:p>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"Région",</a:t>
            </a:r>
          </a:p>
          <a:p>
            <a:pPr marL="0" indent="0">
              <a:spcBef>
                <a:spcPts val="0"/>
              </a:spcBef>
              <a:buNone/>
            </a:pPr>
            <a:r>
              <a:rPr lang="fr-FR" sz="1200" dirty="0">
                <a:latin typeface="Aptos" panose="020B0004020202020204" pitchFamily="34" charset="0"/>
                <a:cs typeface="Arial" panose="020B0604020202020204" pitchFamily="34" charset="0"/>
              </a:rPr>
              <a:t>                    ROUND(AVG(Prix_m2_surface_reelle),2) AS "Prix moyen du m2 </a:t>
            </a:r>
          </a:p>
          <a:p>
            <a:pPr marL="0" indent="0">
              <a:spcBef>
                <a:spcPts val="0"/>
              </a:spcBef>
              <a:buNone/>
            </a:pPr>
            <a:r>
              <a:rPr lang="fr-FR" sz="1200" dirty="0">
                <a:latin typeface="Aptos" panose="020B0004020202020204" pitchFamily="34" charset="0"/>
                <a:cs typeface="Arial" panose="020B0604020202020204" pitchFamily="34" charset="0"/>
              </a:rPr>
              <a:t>-S. réelle pour une Maison",	</a:t>
            </a:r>
          </a:p>
          <a:p>
            <a:pPr marL="0" indent="0">
              <a:spcBef>
                <a:spcPts val="0"/>
              </a:spcBef>
              <a:buNone/>
            </a:pPr>
            <a:r>
              <a:rPr lang="fr-FR" sz="1200" dirty="0">
                <a:latin typeface="Aptos" panose="020B0004020202020204" pitchFamily="34" charset="0"/>
                <a:cs typeface="Arial" panose="020B0604020202020204" pitchFamily="34" charset="0"/>
              </a:rPr>
              <a:t>                    ROUND(AVG(Prix_m2_surface_carrez),2) AS "Prix moyen du m2 </a:t>
            </a:r>
          </a:p>
          <a:p>
            <a:pPr marL="0" indent="0">
              <a:spcBef>
                <a:spcPts val="0"/>
              </a:spcBef>
              <a:buNone/>
            </a:pPr>
            <a:r>
              <a:rPr lang="fr-FR" sz="1200" dirty="0">
                <a:latin typeface="Aptos" panose="020B0004020202020204" pitchFamily="34" charset="0"/>
                <a:cs typeface="Arial" panose="020B0604020202020204" pitchFamily="34" charset="0"/>
              </a:rPr>
              <a:t>-S. carrez pour une Maison"		</a:t>
            </a:r>
          </a:p>
          <a:p>
            <a:pPr marL="0" indent="0">
              <a:spcBef>
                <a:spcPts val="0"/>
              </a:spcBef>
              <a:buNone/>
            </a:pPr>
            <a:r>
              <a:rPr lang="fr-FR" sz="1200" dirty="0">
                <a:latin typeface="Aptos" panose="020B0004020202020204" pitchFamily="34" charset="0"/>
                <a:cs typeface="Arial" panose="020B0604020202020204" pitchFamily="34" charset="0"/>
              </a:rPr>
              <a:t>FROM VUE_GLOBALE_Prix_m2</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'Maison’</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 'Ile-de-France’</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Nom_region</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"Prix moyen du m2 </a:t>
            </a:r>
          </a:p>
          <a:p>
            <a:pPr marL="0" indent="0">
              <a:spcBef>
                <a:spcPts val="0"/>
              </a:spcBef>
              <a:buNone/>
            </a:pPr>
            <a:r>
              <a:rPr lang="fr-FR" sz="1200" dirty="0">
                <a:latin typeface="Aptos" panose="020B0004020202020204" pitchFamily="34" charset="0"/>
                <a:cs typeface="Arial" panose="020B0604020202020204" pitchFamily="34" charset="0"/>
              </a:rPr>
              <a:t>-S. réelle pour une Maison" DESC;</a:t>
            </a:r>
          </a:p>
        </p:txBody>
      </p:sp>
      <p:pic>
        <p:nvPicPr>
          <p:cNvPr id="8" name="Espace réservé du contenu 7">
            <a:extLst>
              <a:ext uri="{FF2B5EF4-FFF2-40B4-BE49-F238E27FC236}">
                <a16:creationId xmlns:a16="http://schemas.microsoft.com/office/drawing/2014/main" id="{186ADA44-8E95-1B40-542E-089EB320C9C1}"/>
              </a:ext>
            </a:extLst>
          </p:cNvPr>
          <p:cNvPicPr>
            <a:picLocks noGrp="1" noChangeAspect="1"/>
          </p:cNvPicPr>
          <p:nvPr>
            <p:ph idx="4294967295"/>
          </p:nvPr>
        </p:nvPicPr>
        <p:blipFill>
          <a:blip r:embed="rId3"/>
          <a:srcRect/>
          <a:stretch/>
        </p:blipFill>
        <p:spPr>
          <a:xfrm>
            <a:off x="6526460" y="4941167"/>
            <a:ext cx="5104762" cy="914286"/>
          </a:xfrm>
        </p:spPr>
      </p:pic>
      <p:sp>
        <p:nvSpPr>
          <p:cNvPr id="9" name="Flèche : droite 8">
            <a:extLst>
              <a:ext uri="{FF2B5EF4-FFF2-40B4-BE49-F238E27FC236}">
                <a16:creationId xmlns:a16="http://schemas.microsoft.com/office/drawing/2014/main" id="{D9CE7FD5-D8BA-D964-8F3C-AD1296CAE1D6}"/>
              </a:ext>
            </a:extLst>
          </p:cNvPr>
          <p:cNvSpPr/>
          <p:nvPr/>
        </p:nvSpPr>
        <p:spPr>
          <a:xfrm>
            <a:off x="5812084" y="4695404"/>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0" name="Espace réservé du contenu 4">
            <a:extLst>
              <a:ext uri="{FF2B5EF4-FFF2-40B4-BE49-F238E27FC236}">
                <a16:creationId xmlns:a16="http://schemas.microsoft.com/office/drawing/2014/main" id="{7A91A749-384B-F74E-7499-99F3A7CF729A}"/>
              </a:ext>
            </a:extLst>
          </p:cNvPr>
          <p:cNvSpPr txBox="1">
            <a:spLocks/>
          </p:cNvSpPr>
          <p:nvPr/>
        </p:nvSpPr>
        <p:spPr>
          <a:xfrm>
            <a:off x="405780" y="3957133"/>
            <a:ext cx="5341763" cy="2136163"/>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"Région",		ROUND(AVG(Prix_m2_surface_reelle),2) AS "Prix moyen du m2 -S. réelle pour une Maison",		ROUND(AVG(Prix_m2_surface_carrez),2) AS "Prix moyen du m2 -S. carrez pour une Maison"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VUE_GLOBALE_Prix_m2</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'Maison’</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 'Ile-de-France’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a:t>
            </a:r>
          </a:p>
        </p:txBody>
      </p:sp>
      <p:pic>
        <p:nvPicPr>
          <p:cNvPr id="11" name="Image 10">
            <a:extLst>
              <a:ext uri="{FF2B5EF4-FFF2-40B4-BE49-F238E27FC236}">
                <a16:creationId xmlns:a16="http://schemas.microsoft.com/office/drawing/2014/main" id="{AD3F0E1C-027F-8341-02F6-3EB2277B9A15}"/>
              </a:ext>
            </a:extLst>
          </p:cNvPr>
          <p:cNvPicPr>
            <a:picLocks noChangeAspect="1"/>
          </p:cNvPicPr>
          <p:nvPr/>
        </p:nvPicPr>
        <p:blipFill>
          <a:blip r:embed="rId4"/>
          <a:srcRect/>
          <a:stretch/>
        </p:blipFill>
        <p:spPr>
          <a:xfrm>
            <a:off x="6526460" y="1031147"/>
            <a:ext cx="4388571" cy="3588571"/>
          </a:xfrm>
          <a:prstGeom prst="rect">
            <a:avLst/>
          </a:prstGeom>
        </p:spPr>
      </p:pic>
    </p:spTree>
    <p:extLst>
      <p:ext uri="{BB962C8B-B14F-4D97-AF65-F5344CB8AC3E}">
        <p14:creationId xmlns:p14="http://schemas.microsoft.com/office/powerpoint/2010/main" val="12590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B00CD-B06F-069F-A934-3FBF463BABAC}"/>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E3596278-03EA-BA8C-C97F-C005D9D7F475}"/>
              </a:ext>
            </a:extLst>
          </p:cNvPr>
          <p:cNvSpPr/>
          <p:nvPr/>
        </p:nvSpPr>
        <p:spPr>
          <a:xfrm>
            <a:off x="4867583" y="2636912"/>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B62F20AB-A1DF-93F7-0BBC-2BA78B6A5FC1}"/>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6. Les</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 appartements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les plus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chers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avec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région</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nbre de m2</a:t>
            </a:r>
          </a:p>
        </p:txBody>
      </p:sp>
      <p:sp>
        <p:nvSpPr>
          <p:cNvPr id="5" name="Espace réservé du contenu 4">
            <a:extLst>
              <a:ext uri="{FF2B5EF4-FFF2-40B4-BE49-F238E27FC236}">
                <a16:creationId xmlns:a16="http://schemas.microsoft.com/office/drawing/2014/main" id="{C76FD34F-D85E-3F55-04F9-6D9181CF467B}"/>
              </a:ext>
            </a:extLst>
          </p:cNvPr>
          <p:cNvSpPr>
            <a:spLocks noGrp="1"/>
          </p:cNvSpPr>
          <p:nvPr>
            <p:ph idx="1"/>
          </p:nvPr>
        </p:nvSpPr>
        <p:spPr>
          <a:xfrm>
            <a:off x="558001" y="1942974"/>
            <a:ext cx="4248472" cy="2981132"/>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Id_bien</a:t>
            </a:r>
            <a:r>
              <a:rPr lang="fr-FR" sz="1200" dirty="0">
                <a:latin typeface="Aptos" panose="020B0004020202020204" pitchFamily="34" charset="0"/>
                <a:cs typeface="Arial" panose="020B0604020202020204" pitchFamily="34" charset="0"/>
              </a:rPr>
              <a:t> AS Bien,</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a:t>
            </a:r>
          </a:p>
          <a:p>
            <a:pPr marL="0" indent="0">
              <a:spcBef>
                <a:spcPts val="0"/>
              </a:spcBef>
              <a:buNone/>
            </a:pPr>
            <a:r>
              <a:rPr lang="fr-FR" sz="1200" dirty="0">
                <a:latin typeface="Aptos" panose="020B0004020202020204" pitchFamily="34" charset="0"/>
                <a:cs typeface="Arial" panose="020B0604020202020204" pitchFamily="34" charset="0"/>
              </a:rPr>
              <a:t>	Valeur,</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Surface_carrez</a:t>
            </a:r>
            <a:r>
              <a:rPr lang="fr-FR" sz="1200" dirty="0">
                <a:latin typeface="Aptos" panose="020B0004020202020204" pitchFamily="34" charset="0"/>
                <a:cs typeface="Arial" panose="020B0604020202020204" pitchFamily="34" charset="0"/>
              </a:rPr>
              <a:t> AS "Surface carrez-m2",		</a:t>
            </a:r>
            <a:r>
              <a:rPr lang="fr-FR" sz="1200" dirty="0" err="1">
                <a:latin typeface="Aptos" panose="020B0004020202020204" pitchFamily="34" charset="0"/>
                <a:cs typeface="Arial" panose="020B0604020202020204" pitchFamily="34" charset="0"/>
              </a:rPr>
              <a:t>Surface_reelle</a:t>
            </a:r>
            <a:r>
              <a:rPr lang="fr-FR" sz="1200" dirty="0">
                <a:latin typeface="Aptos" panose="020B0004020202020204" pitchFamily="34" charset="0"/>
                <a:cs typeface="Arial" panose="020B0604020202020204" pitchFamily="34" charset="0"/>
              </a:rPr>
              <a:t> AS "Surface réelle-m2",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Région,		Prix_m2_surface_carrez AS "Prix/m2 -S. carrez"	</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VUE_GLOBALE_Prix_m2</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None/>
            </a:pPr>
            <a:r>
              <a:rPr lang="fr-FR" sz="1200" dirty="0">
                <a:latin typeface="Aptos" panose="020B0004020202020204" pitchFamily="34" charset="0"/>
                <a:cs typeface="Arial" panose="020B0604020202020204" pitchFamily="34" charset="0"/>
              </a:rPr>
              <a:t>ORDER BY Valeur DESC</a:t>
            </a:r>
          </a:p>
          <a:p>
            <a:pPr marL="0" indent="0">
              <a:spcBef>
                <a:spcPts val="0"/>
              </a:spcBef>
              <a:buNone/>
            </a:pPr>
            <a:r>
              <a:rPr lang="fr-FR" sz="1200" dirty="0">
                <a:latin typeface="Aptos" panose="020B0004020202020204" pitchFamily="34" charset="0"/>
                <a:cs typeface="Arial" panose="020B0604020202020204" pitchFamily="34" charset="0"/>
              </a:rPr>
              <a:t>LIMIT 10;</a:t>
            </a:r>
          </a:p>
        </p:txBody>
      </p:sp>
      <p:sp>
        <p:nvSpPr>
          <p:cNvPr id="4" name="Espace réservé du numéro de diapositive 3">
            <a:extLst>
              <a:ext uri="{FF2B5EF4-FFF2-40B4-BE49-F238E27FC236}">
                <a16:creationId xmlns:a16="http://schemas.microsoft.com/office/drawing/2014/main" id="{37BEF1D6-A6AB-C607-5738-F564696A418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C6B2A294-A80F-0DD5-5EA0-BC14434C647C}"/>
              </a:ext>
            </a:extLst>
          </p:cNvPr>
          <p:cNvPicPr>
            <a:picLocks noGrp="1" noChangeAspect="1"/>
          </p:cNvPicPr>
          <p:nvPr>
            <p:ph idx="13"/>
          </p:nvPr>
        </p:nvPicPr>
        <p:blipFill>
          <a:blip r:embed="rId3"/>
          <a:srcRect/>
          <a:stretch/>
        </p:blipFill>
        <p:spPr>
          <a:xfrm>
            <a:off x="5590356" y="1916832"/>
            <a:ext cx="6180000" cy="2845715"/>
          </a:xfrm>
        </p:spPr>
      </p:pic>
    </p:spTree>
    <p:extLst>
      <p:ext uri="{BB962C8B-B14F-4D97-AF65-F5344CB8AC3E}">
        <p14:creationId xmlns:p14="http://schemas.microsoft.com/office/powerpoint/2010/main" val="31092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E38EA-F4D0-3871-A7D2-F5BA3A60FAAD}"/>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E8ADD64B-0342-D056-2A47-78CB7C047F77}"/>
              </a:ext>
            </a:extLst>
          </p:cNvPr>
          <p:cNvSpPr/>
          <p:nvPr/>
        </p:nvSpPr>
        <p:spPr>
          <a:xfrm>
            <a:off x="5688805" y="1116509"/>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D93C6589-E559-A2E9-68E8-236BCE92F318}"/>
              </a:ext>
            </a:extLst>
          </p:cNvPr>
          <p:cNvSpPr>
            <a:spLocks noGrp="1"/>
          </p:cNvSpPr>
          <p:nvPr>
            <p:ph type="title"/>
          </p:nvPr>
        </p:nvSpPr>
        <p:spPr>
          <a:xfrm>
            <a:off x="621804" y="72532"/>
            <a:ext cx="10945216" cy="836189"/>
          </a:xfrm>
        </p:spPr>
        <p:txBody>
          <a:bodyPr>
            <a:normAutofit/>
          </a:bodyPr>
          <a:lstStyle/>
          <a:p>
            <a:pPr>
              <a:spcBef>
                <a:spcPts val="0"/>
              </a:spcBef>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7. Taux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d’évolution</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du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nbre de ventes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entre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1</a:t>
            </a:r>
            <a:r>
              <a:rPr lang="fr-FR" sz="2400" b="1" kern="100" baseline="30000" dirty="0">
                <a:effectLst/>
                <a:latin typeface="Aptos" panose="020B0004020202020204" pitchFamily="34" charset="0"/>
                <a:ea typeface="Aptos" panose="020B0004020202020204" pitchFamily="34" charset="0"/>
                <a:cs typeface="Times New Roman" panose="02020603050405020304" pitchFamily="18" charset="0"/>
              </a:rPr>
              <a:t>er</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2</a:t>
            </a:r>
            <a:r>
              <a:rPr lang="fr-FR" sz="2400" b="1"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 trim. 2020</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4" name="Espace réservé du numéro de diapositive 3">
            <a:extLst>
              <a:ext uri="{FF2B5EF4-FFF2-40B4-BE49-F238E27FC236}">
                <a16:creationId xmlns:a16="http://schemas.microsoft.com/office/drawing/2014/main" id="{DE0F8267-084E-2EF4-8AB7-FA044B1C042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5" name="Espace réservé du contenu 4">
            <a:extLst>
              <a:ext uri="{FF2B5EF4-FFF2-40B4-BE49-F238E27FC236}">
                <a16:creationId xmlns:a16="http://schemas.microsoft.com/office/drawing/2014/main" id="{BE4A6D09-7C3F-2152-7525-346EE9F9E9D3}"/>
              </a:ext>
            </a:extLst>
          </p:cNvPr>
          <p:cNvSpPr>
            <a:spLocks noGrp="1"/>
          </p:cNvSpPr>
          <p:nvPr>
            <p:ph idx="4294967295"/>
          </p:nvPr>
        </p:nvSpPr>
        <p:spPr>
          <a:xfrm>
            <a:off x="261764" y="1116508"/>
            <a:ext cx="5270500" cy="1376387"/>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CREATE VIEW Vente_T1 AS</a:t>
            </a:r>
          </a:p>
          <a:p>
            <a:pPr marL="0" indent="0">
              <a:spcBef>
                <a:spcPts val="0"/>
              </a:spcBef>
              <a:buNone/>
            </a:pPr>
            <a:r>
              <a:rPr lang="fr-FR" sz="1200" dirty="0">
                <a:latin typeface="Aptos" panose="020B0004020202020204" pitchFamily="34" charset="0"/>
                <a:cs typeface="Arial" panose="020B0604020202020204" pitchFamily="34" charset="0"/>
              </a:rPr>
              <a:t>SELECT COUNT(DISTINCT </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"Nbre Vente T1« </a:t>
            </a: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'01/01/2020' &lt;= </a:t>
            </a:r>
            <a:r>
              <a:rPr lang="fr-FR" sz="1200" dirty="0" err="1">
                <a:latin typeface="Aptos" panose="020B0004020202020204" pitchFamily="34" charset="0"/>
                <a:cs typeface="Arial" panose="020B0604020202020204" pitchFamily="34" charset="0"/>
              </a:rPr>
              <a:t>Date_vente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 &lt; '01/04/2020’;</a:t>
            </a:r>
          </a:p>
          <a:p>
            <a:pPr marL="0" indent="0">
              <a:spcBef>
                <a:spcPts val="0"/>
              </a:spcBef>
              <a:buNone/>
            </a:pPr>
            <a:r>
              <a:rPr lang="fr-FR" sz="1200" dirty="0">
                <a:latin typeface="Aptos" panose="020B0004020202020204" pitchFamily="34" charset="0"/>
                <a:cs typeface="Arial" panose="020B0604020202020204" pitchFamily="34" charset="0"/>
              </a:rPr>
              <a:t>SELECT * FROM Vente_T1 ;</a:t>
            </a:r>
          </a:p>
        </p:txBody>
      </p:sp>
      <p:pic>
        <p:nvPicPr>
          <p:cNvPr id="8" name="Espace réservé du contenu 7">
            <a:extLst>
              <a:ext uri="{FF2B5EF4-FFF2-40B4-BE49-F238E27FC236}">
                <a16:creationId xmlns:a16="http://schemas.microsoft.com/office/drawing/2014/main" id="{0A9CD76B-6724-D4BC-1FA0-775B0CDA171F}"/>
              </a:ext>
            </a:extLst>
          </p:cNvPr>
          <p:cNvPicPr>
            <a:picLocks noGrp="1" noChangeAspect="1"/>
          </p:cNvPicPr>
          <p:nvPr>
            <p:ph idx="4294967295"/>
          </p:nvPr>
        </p:nvPicPr>
        <p:blipFill>
          <a:blip r:embed="rId3"/>
          <a:srcRect/>
          <a:stretch/>
        </p:blipFill>
        <p:spPr>
          <a:xfrm>
            <a:off x="6484180" y="4628059"/>
            <a:ext cx="5380952" cy="695238"/>
          </a:xfrm>
        </p:spPr>
      </p:pic>
      <p:pic>
        <p:nvPicPr>
          <p:cNvPr id="7" name="Image 6">
            <a:extLst>
              <a:ext uri="{FF2B5EF4-FFF2-40B4-BE49-F238E27FC236}">
                <a16:creationId xmlns:a16="http://schemas.microsoft.com/office/drawing/2014/main" id="{EE428A74-843D-F956-8214-B7E505913328}"/>
              </a:ext>
            </a:extLst>
          </p:cNvPr>
          <p:cNvPicPr>
            <a:picLocks noChangeAspect="1"/>
          </p:cNvPicPr>
          <p:nvPr/>
        </p:nvPicPr>
        <p:blipFill>
          <a:blip r:embed="rId4"/>
          <a:srcRect/>
          <a:stretch/>
        </p:blipFill>
        <p:spPr>
          <a:xfrm>
            <a:off x="7750596" y="1343224"/>
            <a:ext cx="1590476" cy="695238"/>
          </a:xfrm>
          <a:prstGeom prst="rect">
            <a:avLst/>
          </a:prstGeom>
        </p:spPr>
      </p:pic>
      <p:sp>
        <p:nvSpPr>
          <p:cNvPr id="9" name="Flèche : droite 8">
            <a:extLst>
              <a:ext uri="{FF2B5EF4-FFF2-40B4-BE49-F238E27FC236}">
                <a16:creationId xmlns:a16="http://schemas.microsoft.com/office/drawing/2014/main" id="{F8F334DA-2007-343A-A5EC-95733FE9937D}"/>
              </a:ext>
            </a:extLst>
          </p:cNvPr>
          <p:cNvSpPr/>
          <p:nvPr/>
        </p:nvSpPr>
        <p:spPr>
          <a:xfrm>
            <a:off x="5688804" y="4401344"/>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0" name="Espace réservé du contenu 4">
            <a:extLst>
              <a:ext uri="{FF2B5EF4-FFF2-40B4-BE49-F238E27FC236}">
                <a16:creationId xmlns:a16="http://schemas.microsoft.com/office/drawing/2014/main" id="{3E788FBA-12AD-A1FC-93BC-22FED1886190}"/>
              </a:ext>
            </a:extLst>
          </p:cNvPr>
          <p:cNvSpPr txBox="1">
            <a:spLocks/>
          </p:cNvSpPr>
          <p:nvPr/>
        </p:nvSpPr>
        <p:spPr>
          <a:xfrm>
            <a:off x="261764" y="4076256"/>
            <a:ext cx="5341763" cy="2017040"/>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--REQUETE 7 : Taux d’évolution nbre de ventes entre le 1</a:t>
            </a:r>
            <a:r>
              <a:rPr lang="fr-FR" sz="1200" baseline="30000" dirty="0">
                <a:latin typeface="Aptos" panose="020B0004020202020204" pitchFamily="34" charset="0"/>
                <a:cs typeface="Arial" panose="020B0604020202020204" pitchFamily="34" charset="0"/>
              </a:rPr>
              <a:t>er</a:t>
            </a:r>
            <a:r>
              <a:rPr lang="fr-FR" sz="1200" dirty="0">
                <a:latin typeface="Aptos" panose="020B0004020202020204" pitchFamily="34" charset="0"/>
                <a:cs typeface="Arial" panose="020B0604020202020204" pitchFamily="34" charset="0"/>
              </a:rPr>
              <a:t> et 2</a:t>
            </a:r>
            <a:r>
              <a:rPr lang="fr-FR" sz="1200" baseline="30000" dirty="0">
                <a:latin typeface="Aptos" panose="020B0004020202020204" pitchFamily="34" charset="0"/>
                <a:cs typeface="Arial" panose="020B0604020202020204" pitchFamily="34" charset="0"/>
              </a:rPr>
              <a:t>nd</a:t>
            </a:r>
            <a:r>
              <a:rPr lang="fr-FR" sz="1200" dirty="0">
                <a:latin typeface="Aptos" panose="020B0004020202020204" pitchFamily="34" charset="0"/>
                <a:cs typeface="Arial" panose="020B0604020202020204" pitchFamily="34" charset="0"/>
              </a:rPr>
              <a:t> trim 2020.</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ROUND(ROUND((("Nbre Vente T2"-"Nbre Vente T1")*100),2)		/"Nbre Vente T1",2) AS "Taux d'évolution du Nbre de Vente de T1 à T2(%) "</a:t>
            </a:r>
          </a:p>
          <a:p>
            <a:pPr marL="0" indent="0">
              <a:spcBef>
                <a:spcPts val="0"/>
              </a:spcBef>
              <a:buFont typeface="Arial" panose="020B0604020202020204" pitchFamily="34" charset="0"/>
              <a:buNone/>
            </a:pP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Vente_T1</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CROSS JOIN Vente_T2;</a:t>
            </a:r>
          </a:p>
        </p:txBody>
      </p:sp>
      <p:sp>
        <p:nvSpPr>
          <p:cNvPr id="6" name="Flèche : droite 5">
            <a:extLst>
              <a:ext uri="{FF2B5EF4-FFF2-40B4-BE49-F238E27FC236}">
                <a16:creationId xmlns:a16="http://schemas.microsoft.com/office/drawing/2014/main" id="{F8AF9936-1511-B49C-95D4-D0FE1D6C3033}"/>
              </a:ext>
            </a:extLst>
          </p:cNvPr>
          <p:cNvSpPr/>
          <p:nvPr/>
        </p:nvSpPr>
        <p:spPr>
          <a:xfrm>
            <a:off x="5688805" y="2596383"/>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1" name="Espace réservé du contenu 4">
            <a:extLst>
              <a:ext uri="{FF2B5EF4-FFF2-40B4-BE49-F238E27FC236}">
                <a16:creationId xmlns:a16="http://schemas.microsoft.com/office/drawing/2014/main" id="{1ABA52AA-5758-D49E-A8EE-1FB7BB151473}"/>
              </a:ext>
            </a:extLst>
          </p:cNvPr>
          <p:cNvSpPr txBox="1">
            <a:spLocks/>
          </p:cNvSpPr>
          <p:nvPr/>
        </p:nvSpPr>
        <p:spPr>
          <a:xfrm>
            <a:off x="261764" y="2596382"/>
            <a:ext cx="5270500" cy="13763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Vente_T2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COUNT(DISTINCT </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"Nbre Vente T2«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'01/04/2020' &lt;= </a:t>
            </a:r>
            <a:r>
              <a:rPr lang="fr-FR" sz="1200" dirty="0" err="1">
                <a:latin typeface="Aptos" panose="020B0004020202020204" pitchFamily="34" charset="0"/>
                <a:cs typeface="Arial" panose="020B0604020202020204" pitchFamily="34" charset="0"/>
              </a:rPr>
              <a:t>Date_vente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 &lt; '01/07/2020’;</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Vente_T2 ;</a:t>
            </a:r>
          </a:p>
        </p:txBody>
      </p:sp>
      <p:pic>
        <p:nvPicPr>
          <p:cNvPr id="12" name="Image 11">
            <a:extLst>
              <a:ext uri="{FF2B5EF4-FFF2-40B4-BE49-F238E27FC236}">
                <a16:creationId xmlns:a16="http://schemas.microsoft.com/office/drawing/2014/main" id="{47C1D9F5-EF6C-0821-51EC-E02D94156FDF}"/>
              </a:ext>
            </a:extLst>
          </p:cNvPr>
          <p:cNvPicPr>
            <a:picLocks noChangeAspect="1"/>
          </p:cNvPicPr>
          <p:nvPr/>
        </p:nvPicPr>
        <p:blipFill>
          <a:blip r:embed="rId5"/>
          <a:srcRect/>
          <a:stretch/>
        </p:blipFill>
        <p:spPr>
          <a:xfrm>
            <a:off x="7750596" y="2833343"/>
            <a:ext cx="1590476" cy="674747"/>
          </a:xfrm>
          <a:prstGeom prst="rect">
            <a:avLst/>
          </a:prstGeom>
        </p:spPr>
      </p:pic>
    </p:spTree>
    <p:extLst>
      <p:ext uri="{BB962C8B-B14F-4D97-AF65-F5344CB8AC3E}">
        <p14:creationId xmlns:p14="http://schemas.microsoft.com/office/powerpoint/2010/main" val="35275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6D115-8BCA-5FFF-A447-136A78A45588}"/>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3F7DB88E-0DF0-8CCC-303C-652A833C812A}"/>
              </a:ext>
            </a:extLst>
          </p:cNvPr>
          <p:cNvSpPr/>
          <p:nvPr/>
        </p:nvSpPr>
        <p:spPr>
          <a:xfrm>
            <a:off x="7108184" y="227440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8C44B7BD-7E0A-9270-093C-4D510AF0944C}"/>
              </a:ext>
            </a:extLst>
          </p:cNvPr>
          <p:cNvSpPr>
            <a:spLocks noGrp="1"/>
          </p:cNvSpPr>
          <p:nvPr>
            <p:ph type="title"/>
          </p:nvPr>
        </p:nvSpPr>
        <p:spPr/>
        <p:txBody>
          <a:bodyPr>
            <a:normAutofit/>
          </a:bodyPr>
          <a:lstStyle/>
          <a:p>
            <a:pPr>
              <a:spcBef>
                <a:spcPts val="0"/>
              </a:spcBef>
            </a:pPr>
            <a:r>
              <a:rPr lang="fr-FR" sz="2600" kern="100" dirty="0">
                <a:effectLst/>
                <a:latin typeface="Aptos" panose="020B0004020202020204" pitchFamily="34" charset="0"/>
                <a:ea typeface="Aptos" panose="020B0004020202020204" pitchFamily="34" charset="0"/>
                <a:cs typeface="Times New Roman" panose="02020603050405020304" pitchFamily="18" charset="0"/>
              </a:rPr>
              <a:t>8. </a:t>
            </a:r>
            <a:r>
              <a:rPr lang="fr-FR" sz="2600" b="1" kern="100" dirty="0">
                <a:latin typeface="Aptos" panose="020B0004020202020204" pitchFamily="34" charset="0"/>
                <a:ea typeface="Aptos" panose="020B0004020202020204" pitchFamily="34" charset="0"/>
                <a:cs typeface="Times New Roman" panose="02020603050405020304" pitchFamily="18" charset="0"/>
              </a:rPr>
              <a:t>C</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lassement</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des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régions</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600" kern="100" dirty="0">
                <a:latin typeface="Aptos" panose="020B0004020202020204" pitchFamily="34" charset="0"/>
                <a:ea typeface="Aptos" panose="020B0004020202020204" pitchFamily="34" charset="0"/>
                <a:cs typeface="Times New Roman" panose="02020603050405020304" pitchFamily="18" charset="0"/>
              </a:rPr>
              <a:t>par</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Prix/m2 </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des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appartement</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de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 de 4 pièces</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5" name="Espace réservé du contenu 4">
            <a:extLst>
              <a:ext uri="{FF2B5EF4-FFF2-40B4-BE49-F238E27FC236}">
                <a16:creationId xmlns:a16="http://schemas.microsoft.com/office/drawing/2014/main" id="{DF22363E-0628-0481-BBD6-D9B3AECB62FD}"/>
              </a:ext>
            </a:extLst>
          </p:cNvPr>
          <p:cNvSpPr>
            <a:spLocks noGrp="1"/>
          </p:cNvSpPr>
          <p:nvPr>
            <p:ph idx="1"/>
          </p:nvPr>
        </p:nvSpPr>
        <p:spPr>
          <a:xfrm>
            <a:off x="650855" y="1599898"/>
            <a:ext cx="5976664" cy="1829004"/>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"Région",</a:t>
            </a:r>
          </a:p>
          <a:p>
            <a:pPr marL="0" indent="0">
              <a:spcBef>
                <a:spcPts val="0"/>
              </a:spcBef>
              <a:buNone/>
            </a:pPr>
            <a:r>
              <a:rPr lang="fr-FR" sz="1200" dirty="0">
                <a:latin typeface="Aptos" panose="020B0004020202020204" pitchFamily="34" charset="0"/>
                <a:cs typeface="Arial" panose="020B0604020202020204" pitchFamily="34" charset="0"/>
              </a:rPr>
              <a:t>	ROUND(AVG(prix_m2_surface_carrez),2) AS "Prix/m2 moyen - S. carrez "  </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VUE_GLOBALE_PRIX_M2</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None/>
            </a:pPr>
            <a:r>
              <a:rPr lang="fr-FR" sz="1200" dirty="0">
                <a:latin typeface="Aptos" panose="020B0004020202020204" pitchFamily="34" charset="0"/>
                <a:cs typeface="Arial" panose="020B0604020202020204" pitchFamily="34" charset="0"/>
              </a:rPr>
              <a:t>AND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&gt; 4</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nom_region</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"Prix/m2 moyen - S. carrez" DESC;</a:t>
            </a:r>
          </a:p>
        </p:txBody>
      </p:sp>
      <p:sp>
        <p:nvSpPr>
          <p:cNvPr id="4" name="Espace réservé du numéro de diapositive 3">
            <a:extLst>
              <a:ext uri="{FF2B5EF4-FFF2-40B4-BE49-F238E27FC236}">
                <a16:creationId xmlns:a16="http://schemas.microsoft.com/office/drawing/2014/main" id="{9804912A-BD9F-24FC-287F-31D81FF7487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470E8F40-F86D-F6EE-6916-6066425539B4}"/>
              </a:ext>
            </a:extLst>
          </p:cNvPr>
          <p:cNvPicPr>
            <a:picLocks noGrp="1" noChangeAspect="1"/>
          </p:cNvPicPr>
          <p:nvPr>
            <p:ph idx="13"/>
          </p:nvPr>
        </p:nvPicPr>
        <p:blipFill>
          <a:blip r:embed="rId3"/>
          <a:srcRect/>
          <a:stretch/>
        </p:blipFill>
        <p:spPr>
          <a:xfrm>
            <a:off x="7801921" y="1715059"/>
            <a:ext cx="3790476" cy="4047619"/>
          </a:xfrm>
        </p:spPr>
      </p:pic>
      <p:pic>
        <p:nvPicPr>
          <p:cNvPr id="7" name="Image 6">
            <a:extLst>
              <a:ext uri="{FF2B5EF4-FFF2-40B4-BE49-F238E27FC236}">
                <a16:creationId xmlns:a16="http://schemas.microsoft.com/office/drawing/2014/main" id="{A2E6B4BB-841A-0918-755B-318CC7F0F4A0}"/>
              </a:ext>
            </a:extLst>
          </p:cNvPr>
          <p:cNvPicPr>
            <a:picLocks noChangeAspect="1"/>
          </p:cNvPicPr>
          <p:nvPr/>
        </p:nvPicPr>
        <p:blipFill>
          <a:blip r:embed="rId4"/>
          <a:stretch>
            <a:fillRect/>
          </a:stretch>
        </p:blipFill>
        <p:spPr>
          <a:xfrm>
            <a:off x="532132" y="4221088"/>
            <a:ext cx="6214110" cy="1840230"/>
          </a:xfrm>
          <a:prstGeom prst="rect">
            <a:avLst/>
          </a:prstGeom>
        </p:spPr>
      </p:pic>
      <p:sp>
        <p:nvSpPr>
          <p:cNvPr id="9" name="Flèche : droite 8">
            <a:extLst>
              <a:ext uri="{FF2B5EF4-FFF2-40B4-BE49-F238E27FC236}">
                <a16:creationId xmlns:a16="http://schemas.microsoft.com/office/drawing/2014/main" id="{DADEB79F-23B0-96D5-411B-A79CC621BFE7}"/>
              </a:ext>
            </a:extLst>
          </p:cNvPr>
          <p:cNvSpPr/>
          <p:nvPr/>
        </p:nvSpPr>
        <p:spPr>
          <a:xfrm rot="5400000">
            <a:off x="3081518" y="3274231"/>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Tree>
    <p:extLst>
      <p:ext uri="{BB962C8B-B14F-4D97-AF65-F5344CB8AC3E}">
        <p14:creationId xmlns:p14="http://schemas.microsoft.com/office/powerpoint/2010/main" val="41676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B9124-BC12-FAF1-2544-57C12A00DD60}"/>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43917C88-184B-7E59-1720-A2C72BC76293}"/>
              </a:ext>
            </a:extLst>
          </p:cNvPr>
          <p:cNvSpPr/>
          <p:nvPr/>
        </p:nvSpPr>
        <p:spPr>
          <a:xfrm>
            <a:off x="6382447" y="3212328"/>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1D0EBBFD-CFE2-7A2F-6341-C12D9F93E357}"/>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9. Liste des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communes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 avec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au moins 50 ventes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au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1er trim. 2020</a:t>
            </a:r>
          </a:p>
        </p:txBody>
      </p:sp>
      <p:sp>
        <p:nvSpPr>
          <p:cNvPr id="5" name="Espace réservé du contenu 4">
            <a:extLst>
              <a:ext uri="{FF2B5EF4-FFF2-40B4-BE49-F238E27FC236}">
                <a16:creationId xmlns:a16="http://schemas.microsoft.com/office/drawing/2014/main" id="{59488AA3-6E5E-926B-496B-87DB0E0BDCA5}"/>
              </a:ext>
            </a:extLst>
          </p:cNvPr>
          <p:cNvSpPr>
            <a:spLocks noGrp="1"/>
          </p:cNvSpPr>
          <p:nvPr>
            <p:ph idx="1"/>
          </p:nvPr>
        </p:nvSpPr>
        <p:spPr>
          <a:xfrm>
            <a:off x="621803" y="2836157"/>
            <a:ext cx="5184576" cy="1901012"/>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COUNT(</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"Nbre de Ventes« </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date_vente</a:t>
            </a:r>
            <a:r>
              <a:rPr lang="fr-FR" sz="1200" dirty="0">
                <a:latin typeface="Aptos" panose="020B0004020202020204" pitchFamily="34" charset="0"/>
                <a:cs typeface="Arial" panose="020B0604020202020204" pitchFamily="34" charset="0"/>
              </a:rPr>
              <a:t> BETWEEN '01/01/2020' AND '31/03/2020’</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nom_commune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HAVING COUNT(</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)&gt;=50</a:t>
            </a:r>
          </a:p>
          <a:p>
            <a:pPr marL="0" indent="0">
              <a:spcBef>
                <a:spcPts val="0"/>
              </a:spcBef>
              <a:buNone/>
            </a:pPr>
            <a:r>
              <a:rPr lang="fr-FR" sz="1200" dirty="0">
                <a:latin typeface="Aptos" panose="020B0004020202020204" pitchFamily="34" charset="0"/>
                <a:cs typeface="Arial" panose="020B0604020202020204" pitchFamily="34" charset="0"/>
              </a:rPr>
              <a:t>ORDER BY "Nbre de Ventes" DESC;</a:t>
            </a:r>
          </a:p>
        </p:txBody>
      </p:sp>
      <p:sp>
        <p:nvSpPr>
          <p:cNvPr id="4" name="Espace réservé du numéro de diapositive 3">
            <a:extLst>
              <a:ext uri="{FF2B5EF4-FFF2-40B4-BE49-F238E27FC236}">
                <a16:creationId xmlns:a16="http://schemas.microsoft.com/office/drawing/2014/main" id="{850EFB70-DE54-5D5D-D31E-3366AB6084C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474F93BC-F9C4-CF91-7BD3-C0261E5E7091}"/>
              </a:ext>
            </a:extLst>
          </p:cNvPr>
          <p:cNvPicPr>
            <a:picLocks noGrp="1" noChangeAspect="1"/>
          </p:cNvPicPr>
          <p:nvPr>
            <p:ph idx="13"/>
          </p:nvPr>
        </p:nvPicPr>
        <p:blipFill>
          <a:blip r:embed="rId3"/>
          <a:srcRect/>
          <a:stretch/>
        </p:blipFill>
        <p:spPr>
          <a:xfrm>
            <a:off x="7652252" y="1599995"/>
            <a:ext cx="2704762" cy="4373334"/>
          </a:xfrm>
        </p:spPr>
      </p:pic>
    </p:spTree>
    <p:extLst>
      <p:ext uri="{BB962C8B-B14F-4D97-AF65-F5344CB8AC3E}">
        <p14:creationId xmlns:p14="http://schemas.microsoft.com/office/powerpoint/2010/main" val="333046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5A0C-77E5-D714-75BA-26BCB6F15913}"/>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CC075EE2-C52B-2085-9643-CA7AF9D60223}"/>
              </a:ext>
            </a:extLst>
          </p:cNvPr>
          <p:cNvSpPr/>
          <p:nvPr/>
        </p:nvSpPr>
        <p:spPr>
          <a:xfrm>
            <a:off x="5662364" y="2854665"/>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9A033893-864E-48C2-5086-7F2A70FC5E11}"/>
              </a:ext>
            </a:extLst>
          </p:cNvPr>
          <p:cNvSpPr>
            <a:spLocks noGrp="1"/>
          </p:cNvSpPr>
          <p:nvPr>
            <p:ph type="title"/>
          </p:nvPr>
        </p:nvSpPr>
        <p:spPr/>
        <p:txBody>
          <a:bodyPr anchor="ctr">
            <a:normAutofit/>
          </a:bodyPr>
          <a:lstStyle/>
          <a:p>
            <a:pPr>
              <a:spcBef>
                <a:spcPts val="0"/>
              </a:spcBef>
            </a:pPr>
            <a:r>
              <a:rPr lang="fr-FR" sz="2600" kern="100" dirty="0">
                <a:effectLst/>
                <a:latin typeface="Aptos" panose="020B0004020202020204" pitchFamily="34" charset="0"/>
                <a:ea typeface="Aptos" panose="020B0004020202020204" pitchFamily="34" charset="0"/>
                <a:cs typeface="Times New Roman" panose="02020603050405020304" pitchFamily="18" charset="0"/>
              </a:rPr>
              <a:t>10.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Différence</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(en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du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Prix/m2 </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entre un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appart</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de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2pcs</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et de  </a:t>
            </a:r>
            <a:r>
              <a:rPr lang="fr-FR" sz="2600" b="1" kern="100" dirty="0">
                <a:effectLst/>
                <a:latin typeface="Aptos" panose="020B0004020202020204" pitchFamily="34" charset="0"/>
                <a:ea typeface="Aptos" panose="020B0004020202020204" pitchFamily="34" charset="0"/>
                <a:cs typeface="Times New Roman" panose="02020603050405020304" pitchFamily="18" charset="0"/>
              </a:rPr>
              <a:t>3pcs</a:t>
            </a:r>
            <a:r>
              <a:rPr lang="fr-FR" sz="2600" kern="100" dirty="0">
                <a:effectLst/>
                <a:latin typeface="Aptos" panose="020B0004020202020204" pitchFamily="34" charset="0"/>
                <a:ea typeface="Aptos" panose="020B0004020202020204" pitchFamily="34" charset="0"/>
                <a:cs typeface="Times New Roman" panose="02020603050405020304" pitchFamily="18" charset="0"/>
              </a:rPr>
              <a:t> 1/2</a:t>
            </a:r>
          </a:p>
        </p:txBody>
      </p:sp>
      <p:sp>
        <p:nvSpPr>
          <p:cNvPr id="5" name="Espace réservé du contenu 4">
            <a:extLst>
              <a:ext uri="{FF2B5EF4-FFF2-40B4-BE49-F238E27FC236}">
                <a16:creationId xmlns:a16="http://schemas.microsoft.com/office/drawing/2014/main" id="{F71FAE4D-0451-CEF8-2973-AB6F5749E5DD}"/>
              </a:ext>
            </a:extLst>
          </p:cNvPr>
          <p:cNvSpPr>
            <a:spLocks noGrp="1"/>
          </p:cNvSpPr>
          <p:nvPr>
            <p:ph idx="1"/>
          </p:nvPr>
        </p:nvSpPr>
        <p:spPr>
          <a:xfrm>
            <a:off x="621804" y="1599996"/>
            <a:ext cx="5184576" cy="748884"/>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p>
            <a:pPr marL="0" indent="0">
              <a:spcBef>
                <a:spcPts val="0"/>
              </a:spcBef>
              <a:buNone/>
            </a:pPr>
            <a:r>
              <a:rPr lang="fr-FR" sz="1200" b="1" u="sng" dirty="0">
                <a:latin typeface="Aptos" panose="020B0004020202020204" pitchFamily="34" charset="0"/>
                <a:cs typeface="Arial" panose="020B0604020202020204" pitchFamily="34" charset="0"/>
              </a:rPr>
              <a:t>Exploration :</a:t>
            </a:r>
          </a:p>
          <a:p>
            <a:pPr marL="0" indent="0">
              <a:spcBef>
                <a:spcPts val="0"/>
              </a:spcBef>
              <a:buNone/>
            </a:pPr>
            <a:r>
              <a:rPr lang="fr-FR" sz="1200" dirty="0">
                <a:latin typeface="Aptos" panose="020B0004020202020204" pitchFamily="34" charset="0"/>
                <a:cs typeface="Arial" panose="020B0604020202020204" pitchFamily="34" charset="0"/>
              </a:rPr>
              <a:t>Analyse du Prix/m2 (S. carrez) par nbre de pièces</a:t>
            </a:r>
          </a:p>
        </p:txBody>
      </p:sp>
      <p:sp>
        <p:nvSpPr>
          <p:cNvPr id="4" name="Espace réservé du numéro de diapositive 3">
            <a:extLst>
              <a:ext uri="{FF2B5EF4-FFF2-40B4-BE49-F238E27FC236}">
                <a16:creationId xmlns:a16="http://schemas.microsoft.com/office/drawing/2014/main" id="{CB397E84-7871-D6EB-33E8-E8DE200B300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85A14D09-D883-642F-15A8-B489904595B3}"/>
              </a:ext>
            </a:extLst>
          </p:cNvPr>
          <p:cNvPicPr>
            <a:picLocks noGrp="1" noChangeAspect="1"/>
          </p:cNvPicPr>
          <p:nvPr>
            <p:ph idx="13"/>
          </p:nvPr>
        </p:nvPicPr>
        <p:blipFill>
          <a:blip r:embed="rId3"/>
          <a:srcRect/>
          <a:stretch/>
        </p:blipFill>
        <p:spPr>
          <a:xfrm>
            <a:off x="6401013" y="2070427"/>
            <a:ext cx="4085714" cy="3533333"/>
          </a:xfrm>
        </p:spPr>
      </p:pic>
      <p:sp>
        <p:nvSpPr>
          <p:cNvPr id="9" name="Espace réservé du contenu 4">
            <a:extLst>
              <a:ext uri="{FF2B5EF4-FFF2-40B4-BE49-F238E27FC236}">
                <a16:creationId xmlns:a16="http://schemas.microsoft.com/office/drawing/2014/main" id="{9C836FC4-A5FE-87D2-7C46-412D607EBD04}"/>
              </a:ext>
            </a:extLst>
          </p:cNvPr>
          <p:cNvSpPr txBox="1">
            <a:spLocks/>
          </p:cNvSpPr>
          <p:nvPr/>
        </p:nvSpPr>
        <p:spPr>
          <a:xfrm>
            <a:off x="600968" y="2496355"/>
            <a:ext cx="5061396" cy="22280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COUNT(</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"Nbre de vente",		ROUND(AVG(prix_m2_surface_carrez),2) AS "Prix/m2 moyen - S. carrez "</a:t>
            </a:r>
          </a:p>
          <a:p>
            <a:pPr marL="0" indent="0">
              <a:spcBef>
                <a:spcPts val="0"/>
              </a:spcBef>
              <a:buFont typeface="Arial" panose="020B0604020202020204" pitchFamily="34" charset="0"/>
              <a:buNone/>
            </a:pP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VUE_GLOBALE_PRIX_M2</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total_piece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--HAVING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IN (2,3)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DESC;</a:t>
            </a:r>
          </a:p>
        </p:txBody>
      </p:sp>
    </p:spTree>
    <p:extLst>
      <p:ext uri="{BB962C8B-B14F-4D97-AF65-F5344CB8AC3E}">
        <p14:creationId xmlns:p14="http://schemas.microsoft.com/office/powerpoint/2010/main" val="126293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82F6-92E8-836F-8696-997CBE9D79E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208F44A-7D7B-8F50-9C30-F7A0CC036CF7}"/>
              </a:ext>
            </a:extLst>
          </p:cNvPr>
          <p:cNvSpPr>
            <a:spLocks noGrp="1"/>
          </p:cNvSpPr>
          <p:nvPr>
            <p:ph type="title"/>
          </p:nvPr>
        </p:nvSpPr>
        <p:spPr/>
        <p:txBody>
          <a:bodyPr>
            <a:normAutofit/>
          </a:bodyPr>
          <a:lstStyle/>
          <a:p>
            <a:r>
              <a:rPr lang="fr-FR" sz="2800" dirty="0"/>
              <a:t>A – LE CONTEXTE </a:t>
            </a:r>
          </a:p>
        </p:txBody>
      </p:sp>
      <p:sp>
        <p:nvSpPr>
          <p:cNvPr id="3" name="Espace réservé du contenu 2">
            <a:extLst>
              <a:ext uri="{FF2B5EF4-FFF2-40B4-BE49-F238E27FC236}">
                <a16:creationId xmlns:a16="http://schemas.microsoft.com/office/drawing/2014/main" id="{54486BD6-F101-34FF-6C61-B026B757BE3E}"/>
              </a:ext>
            </a:extLst>
          </p:cNvPr>
          <p:cNvSpPr>
            <a:spLocks noGrp="1"/>
          </p:cNvSpPr>
          <p:nvPr>
            <p:ph idx="1"/>
          </p:nvPr>
        </p:nvSpPr>
        <p:spPr/>
        <p:txBody>
          <a:bodyPr/>
          <a:lstStyle/>
          <a:p>
            <a:pPr marL="285750" indent="-285750">
              <a:buFont typeface="Arial" panose="020B0604020202020204" pitchFamily="34" charset="0"/>
              <a:buChar char="•"/>
            </a:pPr>
            <a:r>
              <a:rPr lang="fr-FR" b="1" i="0" u="sng" dirty="0">
                <a:solidFill>
                  <a:srgbClr val="271A38"/>
                </a:solidFill>
                <a:effectLst/>
                <a:latin typeface="Inter"/>
              </a:rPr>
              <a:t>Destinataire : </a:t>
            </a:r>
            <a:r>
              <a:rPr lang="fr-FR" b="0" i="0" dirty="0">
                <a:solidFill>
                  <a:srgbClr val="271A38"/>
                </a:solidFill>
                <a:effectLst/>
                <a:latin typeface="Inter"/>
              </a:rPr>
              <a:t>Laplace </a:t>
            </a:r>
            <a:r>
              <a:rPr lang="fr-FR" b="0" i="0" dirty="0" err="1">
                <a:solidFill>
                  <a:srgbClr val="271A38"/>
                </a:solidFill>
                <a:effectLst/>
                <a:latin typeface="Inter"/>
              </a:rPr>
              <a:t>Immo</a:t>
            </a:r>
            <a:r>
              <a:rPr lang="fr-FR" b="0" i="0" dirty="0">
                <a:solidFill>
                  <a:srgbClr val="271A38"/>
                </a:solidFill>
                <a:effectLst/>
                <a:latin typeface="Inter"/>
              </a:rPr>
              <a:t>, un </a:t>
            </a:r>
            <a:r>
              <a:rPr lang="fr-FR" b="1" i="0" dirty="0">
                <a:solidFill>
                  <a:srgbClr val="271A38"/>
                </a:solidFill>
                <a:effectLst/>
                <a:latin typeface="Inter"/>
              </a:rPr>
              <a:t>réseau national d’agences immobilières</a:t>
            </a:r>
          </a:p>
          <a:p>
            <a:pPr marL="285750" indent="-285750">
              <a:buFont typeface="Arial" panose="020B0604020202020204" pitchFamily="34" charset="0"/>
              <a:buChar char="•"/>
            </a:pPr>
            <a:r>
              <a:rPr lang="fr-FR" b="1" i="0" u="sng" dirty="0">
                <a:solidFill>
                  <a:srgbClr val="271A38"/>
                </a:solidFill>
                <a:effectLst/>
                <a:latin typeface="Inter"/>
              </a:rPr>
              <a:t>Objectif </a:t>
            </a:r>
            <a:r>
              <a:rPr lang="fr-FR" b="0" i="0" dirty="0">
                <a:solidFill>
                  <a:srgbClr val="271A38"/>
                </a:solidFill>
                <a:effectLst/>
                <a:latin typeface="Inter"/>
              </a:rPr>
              <a:t>: Créer une </a:t>
            </a:r>
            <a:r>
              <a:rPr lang="fr-FR" b="1" i="0" dirty="0">
                <a:solidFill>
                  <a:srgbClr val="271A38"/>
                </a:solidFill>
                <a:effectLst/>
                <a:latin typeface="Inter"/>
              </a:rPr>
              <a:t>base de données </a:t>
            </a:r>
            <a:r>
              <a:rPr lang="fr-FR" b="0" i="0" dirty="0">
                <a:solidFill>
                  <a:srgbClr val="271A38"/>
                </a:solidFill>
                <a:effectLst/>
                <a:latin typeface="Inter"/>
              </a:rPr>
              <a:t>collectant les </a:t>
            </a:r>
            <a:r>
              <a:rPr lang="fr-FR" b="1" i="0" dirty="0">
                <a:solidFill>
                  <a:srgbClr val="271A38"/>
                </a:solidFill>
                <a:effectLst/>
                <a:latin typeface="Inter"/>
              </a:rPr>
              <a:t>transactions immobilières</a:t>
            </a:r>
          </a:p>
          <a:p>
            <a:pPr marL="285750" indent="-285750">
              <a:buFont typeface="Arial" panose="020B0604020202020204" pitchFamily="34" charset="0"/>
              <a:buChar char="•"/>
            </a:pPr>
            <a:r>
              <a:rPr lang="fr-FR" b="1" i="0" u="sng" dirty="0">
                <a:solidFill>
                  <a:srgbClr val="271A38"/>
                </a:solidFill>
                <a:effectLst/>
                <a:latin typeface="Inter"/>
              </a:rPr>
              <a:t>But</a:t>
            </a:r>
            <a:r>
              <a:rPr lang="fr-FR" b="0" i="0" dirty="0">
                <a:solidFill>
                  <a:srgbClr val="271A38"/>
                </a:solidFill>
                <a:effectLst/>
                <a:latin typeface="Inter"/>
              </a:rPr>
              <a:t> : </a:t>
            </a:r>
            <a:r>
              <a:rPr lang="fr-FR" b="1" i="0" dirty="0">
                <a:solidFill>
                  <a:srgbClr val="271A38"/>
                </a:solidFill>
                <a:effectLst/>
                <a:latin typeface="Inter"/>
              </a:rPr>
              <a:t>analyser le marché </a:t>
            </a:r>
            <a:r>
              <a:rPr lang="fr-FR" b="0" i="0" dirty="0">
                <a:solidFill>
                  <a:srgbClr val="271A38"/>
                </a:solidFill>
                <a:effectLst/>
                <a:latin typeface="Inter"/>
              </a:rPr>
              <a:t>pour les différentes agences régionales</a:t>
            </a:r>
            <a:endParaRPr lang="fr-FR" dirty="0"/>
          </a:p>
        </p:txBody>
      </p:sp>
      <p:sp>
        <p:nvSpPr>
          <p:cNvPr id="4" name="Espace réservé du numéro de diapositive 3">
            <a:extLst>
              <a:ext uri="{FF2B5EF4-FFF2-40B4-BE49-F238E27FC236}">
                <a16:creationId xmlns:a16="http://schemas.microsoft.com/office/drawing/2014/main" id="{DE746FB2-79E4-C4EA-661F-85FF2D37A4F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Graphic 7" descr="Menu contextuel">
            <a:extLst>
              <a:ext uri="{FF2B5EF4-FFF2-40B4-BE49-F238E27FC236}">
                <a16:creationId xmlns:a16="http://schemas.microsoft.com/office/drawing/2014/main" id="{514A2DC9-B539-A3FC-A8FF-30C29A12E7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0156" y="184633"/>
            <a:ext cx="640080" cy="640080"/>
          </a:xfrm>
          <a:prstGeom prst="rect">
            <a:avLst/>
          </a:prstGeom>
        </p:spPr>
      </p:pic>
    </p:spTree>
    <p:extLst>
      <p:ext uri="{BB962C8B-B14F-4D97-AF65-F5344CB8AC3E}">
        <p14:creationId xmlns:p14="http://schemas.microsoft.com/office/powerpoint/2010/main" val="188957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5968-0F0B-AEC7-F04D-55EE1CF78837}"/>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CB757418-D37E-CCEC-4010-DFDE906218AD}"/>
              </a:ext>
            </a:extLst>
          </p:cNvPr>
          <p:cNvSpPr/>
          <p:nvPr/>
        </p:nvSpPr>
        <p:spPr>
          <a:xfrm>
            <a:off x="7130441" y="1464127"/>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F3949DE9-85C5-EE4B-1A83-98D2D5DF4FDF}"/>
              </a:ext>
            </a:extLst>
          </p:cNvPr>
          <p:cNvSpPr>
            <a:spLocks noGrp="1"/>
          </p:cNvSpPr>
          <p:nvPr>
            <p:ph type="title"/>
          </p:nvPr>
        </p:nvSpPr>
        <p:spPr>
          <a:xfrm>
            <a:off x="621804" y="72532"/>
            <a:ext cx="10945216" cy="836189"/>
          </a:xfrm>
        </p:spPr>
        <p:txBody>
          <a:bodyPr>
            <a:normAutofit/>
          </a:bodyPr>
          <a:lstStyle/>
          <a:p>
            <a:pPr>
              <a:spcBef>
                <a:spcPts val="0"/>
              </a:spcBef>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10.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Différence</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(en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du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Prix/m2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entre un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appart</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de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2pcs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et de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3pcs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1/2</a:t>
            </a:r>
          </a:p>
        </p:txBody>
      </p:sp>
      <p:sp>
        <p:nvSpPr>
          <p:cNvPr id="4" name="Espace réservé du numéro de diapositive 3">
            <a:extLst>
              <a:ext uri="{FF2B5EF4-FFF2-40B4-BE49-F238E27FC236}">
                <a16:creationId xmlns:a16="http://schemas.microsoft.com/office/drawing/2014/main" id="{7760ECE9-0116-A551-6CCA-BFF4C65C04C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5" name="Espace réservé du contenu 4">
            <a:extLst>
              <a:ext uri="{FF2B5EF4-FFF2-40B4-BE49-F238E27FC236}">
                <a16:creationId xmlns:a16="http://schemas.microsoft.com/office/drawing/2014/main" id="{5D7C2EF5-97EE-2BBE-1BC7-74ADB0F9772B}"/>
              </a:ext>
            </a:extLst>
          </p:cNvPr>
          <p:cNvSpPr>
            <a:spLocks noGrp="1"/>
          </p:cNvSpPr>
          <p:nvPr>
            <p:ph idx="4294967295"/>
          </p:nvPr>
        </p:nvSpPr>
        <p:spPr>
          <a:xfrm>
            <a:off x="261762" y="1026232"/>
            <a:ext cx="6840762" cy="1826704"/>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CREATE VIEW APP_2P_PMM2 AS</a:t>
            </a:r>
          </a:p>
          <a:p>
            <a:pPr marL="0" indent="0">
              <a:spcBef>
                <a:spcPts val="0"/>
              </a:spcBef>
              <a:buNone/>
            </a:pPr>
            <a:r>
              <a:rPr lang="fr-FR" sz="1200" dirty="0">
                <a:latin typeface="Aptos" panose="020B0004020202020204" pitchFamily="34" charset="0"/>
                <a:cs typeface="Arial" panose="020B0604020202020204" pitchFamily="34" charset="0"/>
              </a:rPr>
              <a:t>SELECT 	ROUND(AVG(prix_m2_surface_carrez),2) AS "Prix/m2 moyen - S. carrez-App 2pièces "</a:t>
            </a:r>
          </a:p>
          <a:p>
            <a:pPr marL="0" indent="0">
              <a:spcBef>
                <a:spcPts val="0"/>
              </a:spcBef>
              <a:buNone/>
            </a:pPr>
            <a:r>
              <a:rPr lang="fr-FR" sz="1200" dirty="0">
                <a:latin typeface="Aptos" panose="020B0004020202020204" pitchFamily="34" charset="0"/>
                <a:cs typeface="Arial" panose="020B0604020202020204" pitchFamily="34" charset="0"/>
              </a:rPr>
              <a:t>FROM VUE_GLOBALE_PRIX_M2</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total_piece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HAVING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=2</a:t>
            </a:r>
          </a:p>
          <a:p>
            <a:pPr marL="0" indent="0">
              <a:spcBef>
                <a:spcPts val="0"/>
              </a:spcBef>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DESC;</a:t>
            </a:r>
          </a:p>
          <a:p>
            <a:pPr marL="0" indent="0">
              <a:spcBef>
                <a:spcPts val="0"/>
              </a:spcBef>
              <a:buNone/>
            </a:pPr>
            <a:r>
              <a:rPr lang="fr-FR" sz="1200" dirty="0">
                <a:latin typeface="Aptos" panose="020B0004020202020204" pitchFamily="34" charset="0"/>
                <a:cs typeface="Arial" panose="020B0604020202020204" pitchFamily="34" charset="0"/>
              </a:rPr>
              <a:t>SELECT * FROM APP_2P_PMM2 ;</a:t>
            </a:r>
          </a:p>
        </p:txBody>
      </p:sp>
      <p:pic>
        <p:nvPicPr>
          <p:cNvPr id="7" name="Image 6">
            <a:extLst>
              <a:ext uri="{FF2B5EF4-FFF2-40B4-BE49-F238E27FC236}">
                <a16:creationId xmlns:a16="http://schemas.microsoft.com/office/drawing/2014/main" id="{2E2E2F5A-FAE2-F8B8-307B-131A598EE697}"/>
              </a:ext>
            </a:extLst>
          </p:cNvPr>
          <p:cNvPicPr>
            <a:picLocks noChangeAspect="1"/>
          </p:cNvPicPr>
          <p:nvPr/>
        </p:nvPicPr>
        <p:blipFill>
          <a:blip r:embed="rId3"/>
          <a:srcRect/>
          <a:stretch/>
        </p:blipFill>
        <p:spPr>
          <a:xfrm>
            <a:off x="7852095" y="1666083"/>
            <a:ext cx="2800000" cy="666667"/>
          </a:xfrm>
          <a:prstGeom prst="rect">
            <a:avLst/>
          </a:prstGeom>
        </p:spPr>
      </p:pic>
      <p:sp>
        <p:nvSpPr>
          <p:cNvPr id="9" name="Flèche : droite 8">
            <a:extLst>
              <a:ext uri="{FF2B5EF4-FFF2-40B4-BE49-F238E27FC236}">
                <a16:creationId xmlns:a16="http://schemas.microsoft.com/office/drawing/2014/main" id="{0D0239C0-051C-C9E4-E7A9-A00D510EBBA7}"/>
              </a:ext>
            </a:extLst>
          </p:cNvPr>
          <p:cNvSpPr/>
          <p:nvPr/>
        </p:nvSpPr>
        <p:spPr>
          <a:xfrm>
            <a:off x="7130441" y="4672097"/>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0" name="Espace réservé du contenu 4">
            <a:extLst>
              <a:ext uri="{FF2B5EF4-FFF2-40B4-BE49-F238E27FC236}">
                <a16:creationId xmlns:a16="http://schemas.microsoft.com/office/drawing/2014/main" id="{19B99AEB-4B52-1555-741A-4BC60B1692CD}"/>
              </a:ext>
            </a:extLst>
          </p:cNvPr>
          <p:cNvSpPr txBox="1">
            <a:spLocks/>
          </p:cNvSpPr>
          <p:nvPr/>
        </p:nvSpPr>
        <p:spPr>
          <a:xfrm>
            <a:off x="261762" y="4728057"/>
            <a:ext cx="6840762" cy="1345129"/>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ROUND(("Prix/m2 moyen - S. carrez-App 3pièces" - "Prix/m2 moyen - S. carrez-App 2pièces")*100		/"Prix/m2 moyen - S. carrez-App 2pièces",2) AS "Différence de Prix/m2 moyen - S. 					carrez-App 3pièces VS 2pièces (en %) "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APP_2P_PMM2</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CROSS JOIN APP_3P_PMM2;</a:t>
            </a:r>
          </a:p>
        </p:txBody>
      </p:sp>
      <p:sp>
        <p:nvSpPr>
          <p:cNvPr id="13" name="Flèche : droite 12">
            <a:extLst>
              <a:ext uri="{FF2B5EF4-FFF2-40B4-BE49-F238E27FC236}">
                <a16:creationId xmlns:a16="http://schemas.microsoft.com/office/drawing/2014/main" id="{0714ECF2-3AEF-D3D4-97D0-4D37D4A55E18}"/>
              </a:ext>
            </a:extLst>
          </p:cNvPr>
          <p:cNvSpPr/>
          <p:nvPr/>
        </p:nvSpPr>
        <p:spPr>
          <a:xfrm>
            <a:off x="7130441" y="3371998"/>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4" name="Espace réservé du contenu 4">
            <a:extLst>
              <a:ext uri="{FF2B5EF4-FFF2-40B4-BE49-F238E27FC236}">
                <a16:creationId xmlns:a16="http://schemas.microsoft.com/office/drawing/2014/main" id="{B2672B3D-0301-E7D6-33A5-B02CA97C5FB6}"/>
              </a:ext>
            </a:extLst>
          </p:cNvPr>
          <p:cNvSpPr txBox="1">
            <a:spLocks/>
          </p:cNvSpPr>
          <p:nvPr/>
        </p:nvSpPr>
        <p:spPr>
          <a:xfrm>
            <a:off x="261762" y="2875960"/>
            <a:ext cx="6840762" cy="182670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APP_3P_PMM2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ROUND(AVG(prix_m2_surface_carrez),2) AS "Prix/m2 moyen - S. carrez-App 3pièces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VUE_GLOBALE_PRIX_M2</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 'Appartement’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total_piece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HAVING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DESC;</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APP_3P_PMM2 ;</a:t>
            </a:r>
          </a:p>
        </p:txBody>
      </p:sp>
      <p:pic>
        <p:nvPicPr>
          <p:cNvPr id="15" name="Image 14">
            <a:extLst>
              <a:ext uri="{FF2B5EF4-FFF2-40B4-BE49-F238E27FC236}">
                <a16:creationId xmlns:a16="http://schemas.microsoft.com/office/drawing/2014/main" id="{2DD5724E-BC21-F37D-86BD-E879454226CF}"/>
              </a:ext>
            </a:extLst>
          </p:cNvPr>
          <p:cNvPicPr>
            <a:picLocks noChangeAspect="1"/>
          </p:cNvPicPr>
          <p:nvPr/>
        </p:nvPicPr>
        <p:blipFill>
          <a:blip r:embed="rId4"/>
          <a:srcRect/>
          <a:stretch/>
        </p:blipFill>
        <p:spPr>
          <a:xfrm>
            <a:off x="7852526" y="3603475"/>
            <a:ext cx="2819048" cy="685714"/>
          </a:xfrm>
          <a:prstGeom prst="rect">
            <a:avLst/>
          </a:prstGeom>
        </p:spPr>
      </p:pic>
      <p:pic>
        <p:nvPicPr>
          <p:cNvPr id="27" name="Image 26">
            <a:extLst>
              <a:ext uri="{FF2B5EF4-FFF2-40B4-BE49-F238E27FC236}">
                <a16:creationId xmlns:a16="http://schemas.microsoft.com/office/drawing/2014/main" id="{73F268A0-05DA-EC88-B3A6-D239F4F1614C}"/>
              </a:ext>
            </a:extLst>
          </p:cNvPr>
          <p:cNvPicPr>
            <a:picLocks noChangeAspect="1"/>
          </p:cNvPicPr>
          <p:nvPr/>
        </p:nvPicPr>
        <p:blipFill>
          <a:blip r:embed="rId5"/>
          <a:srcRect l="55684"/>
          <a:stretch/>
        </p:blipFill>
        <p:spPr>
          <a:xfrm>
            <a:off x="7852095" y="5291930"/>
            <a:ext cx="3368427" cy="676275"/>
          </a:xfrm>
          <a:prstGeom prst="rect">
            <a:avLst/>
          </a:prstGeom>
        </p:spPr>
      </p:pic>
      <p:pic>
        <p:nvPicPr>
          <p:cNvPr id="29" name="Image 28">
            <a:extLst>
              <a:ext uri="{FF2B5EF4-FFF2-40B4-BE49-F238E27FC236}">
                <a16:creationId xmlns:a16="http://schemas.microsoft.com/office/drawing/2014/main" id="{E797AF7C-B243-F27F-77C1-52F54E40E7D7}"/>
              </a:ext>
            </a:extLst>
          </p:cNvPr>
          <p:cNvPicPr>
            <a:picLocks noChangeAspect="1"/>
          </p:cNvPicPr>
          <p:nvPr/>
        </p:nvPicPr>
        <p:blipFill>
          <a:blip r:embed="rId5"/>
          <a:srcRect r="44106"/>
          <a:stretch/>
        </p:blipFill>
        <p:spPr>
          <a:xfrm>
            <a:off x="7852095" y="4553935"/>
            <a:ext cx="4248472" cy="676275"/>
          </a:xfrm>
          <a:prstGeom prst="rect">
            <a:avLst/>
          </a:prstGeom>
        </p:spPr>
      </p:pic>
    </p:spTree>
    <p:extLst>
      <p:ext uri="{BB962C8B-B14F-4D97-AF65-F5344CB8AC3E}">
        <p14:creationId xmlns:p14="http://schemas.microsoft.com/office/powerpoint/2010/main" val="31231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5A9A-0FC8-65D6-8B4D-89DDFCBBD7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EC6DAB-CB84-572C-2CBF-0687BE199EAF}"/>
              </a:ext>
            </a:extLst>
          </p:cNvPr>
          <p:cNvSpPr>
            <a:spLocks noGrp="1"/>
          </p:cNvSpPr>
          <p:nvPr>
            <p:ph type="title"/>
          </p:nvPr>
        </p:nvSpPr>
        <p:spPr>
          <a:xfrm>
            <a:off x="621804" y="72532"/>
            <a:ext cx="10945216" cy="836189"/>
          </a:xfrm>
        </p:spPr>
        <p:txBody>
          <a:bodyPr>
            <a:normAutofit/>
          </a:bodyPr>
          <a:lstStyle/>
          <a:p>
            <a:pPr>
              <a:spcBef>
                <a:spcPts val="0"/>
              </a:spcBef>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11.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Moyennes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des </a:t>
            </a:r>
            <a:r>
              <a:rPr lang="fr-FR" sz="2400" b="1" kern="100" dirty="0">
                <a:latin typeface="Aptos" panose="020B0004020202020204" pitchFamily="34" charset="0"/>
                <a:ea typeface="Aptos" panose="020B0004020202020204" pitchFamily="34" charset="0"/>
                <a:cs typeface="Times New Roman" panose="02020603050405020304" pitchFamily="18" charset="0"/>
              </a:rPr>
              <a:t>V</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aleurs foncières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pour le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top 3 des communes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des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départements 6, 13, 33, 59 et 69</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–CREATION de VUE par DEPARTEMENT</a:t>
            </a:r>
          </a:p>
        </p:txBody>
      </p:sp>
      <p:sp>
        <p:nvSpPr>
          <p:cNvPr id="4" name="Espace réservé du numéro de diapositive 3">
            <a:extLst>
              <a:ext uri="{FF2B5EF4-FFF2-40B4-BE49-F238E27FC236}">
                <a16:creationId xmlns:a16="http://schemas.microsoft.com/office/drawing/2014/main" id="{E08A962F-0869-4EA4-595B-EE41263BBBA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5" name="Espace réservé du contenu 4">
            <a:extLst>
              <a:ext uri="{FF2B5EF4-FFF2-40B4-BE49-F238E27FC236}">
                <a16:creationId xmlns:a16="http://schemas.microsoft.com/office/drawing/2014/main" id="{07ECA8F1-7FD9-21BE-3C88-9D5A54538ABF}"/>
              </a:ext>
            </a:extLst>
          </p:cNvPr>
          <p:cNvSpPr>
            <a:spLocks noGrp="1"/>
          </p:cNvSpPr>
          <p:nvPr>
            <p:ph idx="4294967295"/>
          </p:nvPr>
        </p:nvSpPr>
        <p:spPr>
          <a:xfrm>
            <a:off x="261762" y="1026231"/>
            <a:ext cx="4464498" cy="2065481"/>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CREATE VIEW VF_D006 AS</a:t>
            </a:r>
          </a:p>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AS Commune,</a:t>
            </a:r>
          </a:p>
          <a:p>
            <a:pPr marL="0" indent="0">
              <a:spcBef>
                <a:spcPts val="0"/>
              </a:spcBef>
              <a:buNone/>
            </a:pPr>
            <a:r>
              <a:rPr lang="fr-FR" sz="1200" dirty="0">
                <a:latin typeface="Aptos" panose="020B0004020202020204" pitchFamily="34" charset="0"/>
                <a:cs typeface="Arial" panose="020B0604020202020204" pitchFamily="34" charset="0"/>
              </a:rPr>
              <a:t>	ROUND(AVG(Valeur)) AS </a:t>
            </a:r>
            <a:r>
              <a:rPr lang="fr-FR" sz="1200" dirty="0" err="1">
                <a:latin typeface="Aptos" panose="020B0004020202020204" pitchFamily="34" charset="0"/>
                <a:cs typeface="Arial" panose="020B0604020202020204" pitchFamily="34" charset="0"/>
              </a:rPr>
              <a:t>Valeur_fonciere_moyenne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'D006’</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a:t>
            </a:r>
            <a:r>
              <a:rPr lang="fr-FR" sz="1200" dirty="0" err="1">
                <a:latin typeface="Aptos" panose="020B0004020202020204" pitchFamily="34" charset="0"/>
                <a:cs typeface="Arial" panose="020B0604020202020204" pitchFamily="34" charset="0"/>
              </a:rPr>
              <a:t>nom_commune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AVG(Valeur) DESC</a:t>
            </a:r>
          </a:p>
          <a:p>
            <a:pPr marL="0" indent="0">
              <a:spcBef>
                <a:spcPts val="0"/>
              </a:spcBef>
              <a:buNone/>
            </a:pPr>
            <a:r>
              <a:rPr lang="fr-FR" sz="1200" dirty="0">
                <a:latin typeface="Aptos" panose="020B0004020202020204" pitchFamily="34" charset="0"/>
                <a:cs typeface="Arial" panose="020B0604020202020204" pitchFamily="34" charset="0"/>
              </a:rPr>
              <a:t>LIMIT 3;</a:t>
            </a:r>
          </a:p>
        </p:txBody>
      </p:sp>
      <p:sp>
        <p:nvSpPr>
          <p:cNvPr id="13" name="Flèche : droite 12">
            <a:extLst>
              <a:ext uri="{FF2B5EF4-FFF2-40B4-BE49-F238E27FC236}">
                <a16:creationId xmlns:a16="http://schemas.microsoft.com/office/drawing/2014/main" id="{CF6EE530-95D8-6433-45C1-9A723D4B997C}"/>
              </a:ext>
            </a:extLst>
          </p:cNvPr>
          <p:cNvSpPr/>
          <p:nvPr/>
        </p:nvSpPr>
        <p:spPr>
          <a:xfrm>
            <a:off x="5747543" y="2781309"/>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 name="Espace réservé du contenu 4">
            <a:extLst>
              <a:ext uri="{FF2B5EF4-FFF2-40B4-BE49-F238E27FC236}">
                <a16:creationId xmlns:a16="http://schemas.microsoft.com/office/drawing/2014/main" id="{D51F43EC-FD5E-B130-C429-5B73E532DFF3}"/>
              </a:ext>
            </a:extLst>
          </p:cNvPr>
          <p:cNvSpPr txBox="1">
            <a:spLocks/>
          </p:cNvSpPr>
          <p:nvPr/>
        </p:nvSpPr>
        <p:spPr>
          <a:xfrm>
            <a:off x="261762" y="3091712"/>
            <a:ext cx="4464498" cy="206548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VF_D013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AS Commune,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ROUND(AVG(Valeur)) AS </a:t>
            </a:r>
            <a:r>
              <a:rPr lang="fr-FR" sz="1200" dirty="0" err="1">
                <a:latin typeface="Aptos" panose="020B0004020202020204" pitchFamily="34" charset="0"/>
                <a:cs typeface="Arial" panose="020B0604020202020204" pitchFamily="34" charset="0"/>
              </a:rPr>
              <a:t>Valeur_fonciere_moyenne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‘D013’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a:t>
            </a:r>
            <a:r>
              <a:rPr lang="fr-FR" sz="1200" dirty="0" err="1">
                <a:latin typeface="Aptos" panose="020B0004020202020204" pitchFamily="34" charset="0"/>
                <a:cs typeface="Arial" panose="020B0604020202020204" pitchFamily="34" charset="0"/>
              </a:rPr>
              <a:t>nom_commune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AVG(Valeur) DESC</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LIMIT 3;</a:t>
            </a:r>
          </a:p>
        </p:txBody>
      </p:sp>
      <p:sp>
        <p:nvSpPr>
          <p:cNvPr id="8" name="Espace réservé du contenu 4">
            <a:extLst>
              <a:ext uri="{FF2B5EF4-FFF2-40B4-BE49-F238E27FC236}">
                <a16:creationId xmlns:a16="http://schemas.microsoft.com/office/drawing/2014/main" id="{84D2CCD9-B877-4657-28F7-F11322F6779B}"/>
              </a:ext>
            </a:extLst>
          </p:cNvPr>
          <p:cNvSpPr txBox="1">
            <a:spLocks/>
          </p:cNvSpPr>
          <p:nvPr/>
        </p:nvSpPr>
        <p:spPr>
          <a:xfrm>
            <a:off x="261762" y="5157193"/>
            <a:ext cx="4464498" cy="93610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VF_D033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‘D033’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t>
            </a:r>
          </a:p>
        </p:txBody>
      </p:sp>
      <p:pic>
        <p:nvPicPr>
          <p:cNvPr id="7" name="Image 6">
            <a:extLst>
              <a:ext uri="{FF2B5EF4-FFF2-40B4-BE49-F238E27FC236}">
                <a16:creationId xmlns:a16="http://schemas.microsoft.com/office/drawing/2014/main" id="{8030122F-A82D-08FB-8E7B-666FD32FE00E}"/>
              </a:ext>
            </a:extLst>
          </p:cNvPr>
          <p:cNvPicPr>
            <a:picLocks noChangeAspect="1"/>
          </p:cNvPicPr>
          <p:nvPr/>
        </p:nvPicPr>
        <p:blipFill>
          <a:blip r:embed="rId3"/>
          <a:stretch>
            <a:fillRect/>
          </a:stretch>
        </p:blipFill>
        <p:spPr>
          <a:xfrm>
            <a:off x="6715545" y="1043252"/>
            <a:ext cx="3894839" cy="947394"/>
          </a:xfrm>
          <a:prstGeom prst="rect">
            <a:avLst/>
          </a:prstGeom>
        </p:spPr>
      </p:pic>
      <p:pic>
        <p:nvPicPr>
          <p:cNvPr id="10" name="Image 9">
            <a:extLst>
              <a:ext uri="{FF2B5EF4-FFF2-40B4-BE49-F238E27FC236}">
                <a16:creationId xmlns:a16="http://schemas.microsoft.com/office/drawing/2014/main" id="{5B58909F-1C84-790E-9BA2-1CEE5B6CD056}"/>
              </a:ext>
            </a:extLst>
          </p:cNvPr>
          <p:cNvPicPr>
            <a:picLocks noChangeAspect="1"/>
          </p:cNvPicPr>
          <p:nvPr/>
        </p:nvPicPr>
        <p:blipFill>
          <a:blip r:embed="rId4"/>
          <a:stretch>
            <a:fillRect/>
          </a:stretch>
        </p:blipFill>
        <p:spPr>
          <a:xfrm>
            <a:off x="6715545" y="2042980"/>
            <a:ext cx="3902937" cy="963588"/>
          </a:xfrm>
          <a:prstGeom prst="rect">
            <a:avLst/>
          </a:prstGeom>
        </p:spPr>
      </p:pic>
      <p:pic>
        <p:nvPicPr>
          <p:cNvPr id="14" name="Image 13">
            <a:extLst>
              <a:ext uri="{FF2B5EF4-FFF2-40B4-BE49-F238E27FC236}">
                <a16:creationId xmlns:a16="http://schemas.microsoft.com/office/drawing/2014/main" id="{20031D9E-BF5E-30DC-CFC7-BE3B0E17DE19}"/>
              </a:ext>
            </a:extLst>
          </p:cNvPr>
          <p:cNvPicPr>
            <a:picLocks noChangeAspect="1"/>
          </p:cNvPicPr>
          <p:nvPr/>
        </p:nvPicPr>
        <p:blipFill>
          <a:blip r:embed="rId5"/>
          <a:stretch>
            <a:fillRect/>
          </a:stretch>
        </p:blipFill>
        <p:spPr>
          <a:xfrm>
            <a:off x="6707447" y="3058902"/>
            <a:ext cx="3902937" cy="963588"/>
          </a:xfrm>
          <a:prstGeom prst="rect">
            <a:avLst/>
          </a:prstGeom>
        </p:spPr>
      </p:pic>
      <p:pic>
        <p:nvPicPr>
          <p:cNvPr id="17" name="Image 16">
            <a:extLst>
              <a:ext uri="{FF2B5EF4-FFF2-40B4-BE49-F238E27FC236}">
                <a16:creationId xmlns:a16="http://schemas.microsoft.com/office/drawing/2014/main" id="{5F3AA445-AED7-A62A-1736-0B2CDF0EB679}"/>
              </a:ext>
            </a:extLst>
          </p:cNvPr>
          <p:cNvPicPr>
            <a:picLocks noChangeAspect="1"/>
          </p:cNvPicPr>
          <p:nvPr/>
        </p:nvPicPr>
        <p:blipFill>
          <a:blip r:embed="rId6"/>
          <a:stretch>
            <a:fillRect/>
          </a:stretch>
        </p:blipFill>
        <p:spPr>
          <a:xfrm>
            <a:off x="6698872" y="4074824"/>
            <a:ext cx="3902937" cy="963588"/>
          </a:xfrm>
          <a:prstGeom prst="rect">
            <a:avLst/>
          </a:prstGeom>
        </p:spPr>
      </p:pic>
      <p:pic>
        <p:nvPicPr>
          <p:cNvPr id="19" name="Image 18">
            <a:extLst>
              <a:ext uri="{FF2B5EF4-FFF2-40B4-BE49-F238E27FC236}">
                <a16:creationId xmlns:a16="http://schemas.microsoft.com/office/drawing/2014/main" id="{7E712D5E-CC05-AF05-8B75-B1DFDBBDEF8C}"/>
              </a:ext>
            </a:extLst>
          </p:cNvPr>
          <p:cNvPicPr>
            <a:picLocks noChangeAspect="1"/>
          </p:cNvPicPr>
          <p:nvPr/>
        </p:nvPicPr>
        <p:blipFill>
          <a:blip r:embed="rId7"/>
          <a:stretch>
            <a:fillRect/>
          </a:stretch>
        </p:blipFill>
        <p:spPr>
          <a:xfrm>
            <a:off x="6706969" y="5090746"/>
            <a:ext cx="3886742" cy="963588"/>
          </a:xfrm>
          <a:prstGeom prst="rect">
            <a:avLst/>
          </a:prstGeom>
        </p:spPr>
      </p:pic>
    </p:spTree>
    <p:extLst>
      <p:ext uri="{BB962C8B-B14F-4D97-AF65-F5344CB8AC3E}">
        <p14:creationId xmlns:p14="http://schemas.microsoft.com/office/powerpoint/2010/main" val="65067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06C49-AF4A-54FB-18D1-662EE7FC99B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62CA06-B6D2-9CEC-33B7-DFD50BE1B5D8}"/>
              </a:ext>
            </a:extLst>
          </p:cNvPr>
          <p:cNvSpPr>
            <a:spLocks noGrp="1"/>
          </p:cNvSpPr>
          <p:nvPr>
            <p:ph type="title"/>
          </p:nvPr>
        </p:nvSpPr>
        <p:spPr>
          <a:xfrm>
            <a:off x="621804" y="72532"/>
            <a:ext cx="10945216" cy="836189"/>
          </a:xfrm>
        </p:spPr>
        <p:txBody>
          <a:bodyPr>
            <a:normAutofit/>
          </a:bodyPr>
          <a:lstStyle/>
          <a:p>
            <a:pPr>
              <a:spcBef>
                <a:spcPts val="0"/>
              </a:spcBef>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11.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Moyennes</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 des </a:t>
            </a:r>
            <a:r>
              <a:rPr lang="fr-FR" sz="2400" b="1" kern="100" dirty="0">
                <a:latin typeface="Aptos" panose="020B0004020202020204" pitchFamily="34" charset="0"/>
                <a:ea typeface="Aptos" panose="020B0004020202020204" pitchFamily="34" charset="0"/>
                <a:cs typeface="Times New Roman" panose="02020603050405020304" pitchFamily="18" charset="0"/>
              </a:rPr>
              <a:t>V</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aleurs foncières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pour le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top 3 des communes </a:t>
            </a:r>
            <a:r>
              <a:rPr lang="fr-FR" sz="2400" kern="100" dirty="0">
                <a:effectLst/>
                <a:latin typeface="Aptos" panose="020B0004020202020204" pitchFamily="34" charset="0"/>
                <a:ea typeface="Aptos" panose="020B0004020202020204" pitchFamily="34" charset="0"/>
                <a:cs typeface="Times New Roman" panose="02020603050405020304" pitchFamily="18" charset="0"/>
              </a:rPr>
              <a:t>des </a:t>
            </a:r>
            <a:r>
              <a:rPr lang="fr-FR" sz="2400" b="1" kern="100" dirty="0">
                <a:effectLst/>
                <a:latin typeface="Aptos" panose="020B0004020202020204" pitchFamily="34" charset="0"/>
                <a:ea typeface="Aptos" panose="020B0004020202020204" pitchFamily="34" charset="0"/>
                <a:cs typeface="Times New Roman" panose="02020603050405020304" pitchFamily="18" charset="0"/>
              </a:rPr>
              <a:t>départements 6, 13, 33, 59 et 69.</a:t>
            </a:r>
            <a:endParaRPr lang="fr-FR"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3D4C224B-EE62-BD2E-5D6F-45E6A267712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13" name="Flèche : droite 12">
            <a:extLst>
              <a:ext uri="{FF2B5EF4-FFF2-40B4-BE49-F238E27FC236}">
                <a16:creationId xmlns:a16="http://schemas.microsoft.com/office/drawing/2014/main" id="{4C89E40A-161C-16D5-3ECE-32EDB935E410}"/>
              </a:ext>
            </a:extLst>
          </p:cNvPr>
          <p:cNvSpPr/>
          <p:nvPr/>
        </p:nvSpPr>
        <p:spPr>
          <a:xfrm>
            <a:off x="5373344" y="1344227"/>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 name="Espace réservé du contenu 4">
            <a:extLst>
              <a:ext uri="{FF2B5EF4-FFF2-40B4-BE49-F238E27FC236}">
                <a16:creationId xmlns:a16="http://schemas.microsoft.com/office/drawing/2014/main" id="{5C05B9B5-BC3A-4AEA-6655-50520E4EA4DD}"/>
              </a:ext>
            </a:extLst>
          </p:cNvPr>
          <p:cNvSpPr txBox="1">
            <a:spLocks/>
          </p:cNvSpPr>
          <p:nvPr/>
        </p:nvSpPr>
        <p:spPr>
          <a:xfrm>
            <a:off x="621804" y="1123620"/>
            <a:ext cx="4176466" cy="252028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--REUNION DES REQUETES :</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VF_D006</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UNION</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VF_D013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UNION</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VF_D033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UNION</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VF_D059</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UNION</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 FROM VF_D069</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 , </a:t>
            </a:r>
            <a:r>
              <a:rPr lang="fr-FR" sz="1200" dirty="0" err="1">
                <a:latin typeface="Aptos" panose="020B0004020202020204" pitchFamily="34" charset="0"/>
                <a:cs typeface="Arial" panose="020B0604020202020204" pitchFamily="34" charset="0"/>
              </a:rPr>
              <a:t>Valeur_fonciere_moyenne</a:t>
            </a:r>
            <a:r>
              <a:rPr lang="fr-FR" sz="1200" dirty="0">
                <a:latin typeface="Aptos" panose="020B0004020202020204" pitchFamily="34" charset="0"/>
                <a:cs typeface="Arial" panose="020B0604020202020204" pitchFamily="34" charset="0"/>
              </a:rPr>
              <a:t> DESC;</a:t>
            </a:r>
          </a:p>
        </p:txBody>
      </p:sp>
      <p:pic>
        <p:nvPicPr>
          <p:cNvPr id="7" name="Image 6">
            <a:extLst>
              <a:ext uri="{FF2B5EF4-FFF2-40B4-BE49-F238E27FC236}">
                <a16:creationId xmlns:a16="http://schemas.microsoft.com/office/drawing/2014/main" id="{49FC515A-EDAD-977B-C465-06580910C6D7}"/>
              </a:ext>
            </a:extLst>
          </p:cNvPr>
          <p:cNvPicPr>
            <a:picLocks noChangeAspect="1"/>
          </p:cNvPicPr>
          <p:nvPr/>
        </p:nvPicPr>
        <p:blipFill>
          <a:blip r:embed="rId3"/>
          <a:stretch>
            <a:fillRect/>
          </a:stretch>
        </p:blipFill>
        <p:spPr>
          <a:xfrm>
            <a:off x="7358295" y="1123620"/>
            <a:ext cx="3990499" cy="3800475"/>
          </a:xfrm>
          <a:prstGeom prst="rect">
            <a:avLst/>
          </a:prstGeom>
        </p:spPr>
      </p:pic>
      <p:pic>
        <p:nvPicPr>
          <p:cNvPr id="10" name="Image 9">
            <a:extLst>
              <a:ext uri="{FF2B5EF4-FFF2-40B4-BE49-F238E27FC236}">
                <a16:creationId xmlns:a16="http://schemas.microsoft.com/office/drawing/2014/main" id="{396BDC2B-75D8-76E5-378F-7FCBB3F7C444}"/>
              </a:ext>
            </a:extLst>
          </p:cNvPr>
          <p:cNvPicPr>
            <a:picLocks noChangeAspect="1"/>
          </p:cNvPicPr>
          <p:nvPr/>
        </p:nvPicPr>
        <p:blipFill>
          <a:blip r:embed="rId4"/>
          <a:stretch>
            <a:fillRect/>
          </a:stretch>
        </p:blipFill>
        <p:spPr>
          <a:xfrm>
            <a:off x="261764" y="3916576"/>
            <a:ext cx="6908006" cy="2135981"/>
          </a:xfrm>
          <a:prstGeom prst="rect">
            <a:avLst/>
          </a:prstGeom>
        </p:spPr>
      </p:pic>
      <p:sp>
        <p:nvSpPr>
          <p:cNvPr id="11" name="Flèche : droite 10">
            <a:extLst>
              <a:ext uri="{FF2B5EF4-FFF2-40B4-BE49-F238E27FC236}">
                <a16:creationId xmlns:a16="http://schemas.microsoft.com/office/drawing/2014/main" id="{BE56F704-0645-432C-43C6-0BBB28FE084A}"/>
              </a:ext>
            </a:extLst>
          </p:cNvPr>
          <p:cNvSpPr/>
          <p:nvPr/>
        </p:nvSpPr>
        <p:spPr>
          <a:xfrm rot="2869431">
            <a:off x="5074991" y="2862397"/>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Tree>
    <p:extLst>
      <p:ext uri="{BB962C8B-B14F-4D97-AF65-F5344CB8AC3E}">
        <p14:creationId xmlns:p14="http://schemas.microsoft.com/office/powerpoint/2010/main" val="333683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FC07A-E36A-67D0-9DD6-199910EF51A1}"/>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967A1926-3843-8DC5-E542-9E3C9961F91C}"/>
              </a:ext>
            </a:extLst>
          </p:cNvPr>
          <p:cNvSpPr/>
          <p:nvPr/>
        </p:nvSpPr>
        <p:spPr>
          <a:xfrm>
            <a:off x="6382447" y="3212328"/>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28A62093-6F19-3081-C8F2-664EFEB2DA32}"/>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12. Les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20 communes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avec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le plus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de </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transactions </a:t>
            </a:r>
            <a:r>
              <a:rPr lang="fr-FR" sz="2800" b="1" kern="100" dirty="0">
                <a:latin typeface="Aptos" panose="020B0004020202020204" pitchFamily="34" charset="0"/>
                <a:ea typeface="Aptos" panose="020B0004020202020204" pitchFamily="34" charset="0"/>
                <a:cs typeface="Times New Roman" panose="02020603050405020304" pitchFamily="18" charset="0"/>
              </a:rPr>
              <a:t>/</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1000 habitants </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pour les communes </a:t>
            </a:r>
            <a:r>
              <a:rPr lang="fr-FR" sz="2800" b="1" kern="100" dirty="0">
                <a:latin typeface="Aptos" panose="020B0004020202020204" pitchFamily="34" charset="0"/>
                <a:ea typeface="Aptos" panose="020B0004020202020204" pitchFamily="34" charset="0"/>
                <a:cs typeface="Times New Roman" panose="02020603050405020304" pitchFamily="18" charset="0"/>
              </a:rPr>
              <a:t>de plus de</a:t>
            </a:r>
            <a:r>
              <a:rPr lang="fr-FR" sz="2800" b="1" kern="100" dirty="0">
                <a:effectLst/>
                <a:latin typeface="Aptos" panose="020B0004020202020204" pitchFamily="34" charset="0"/>
                <a:ea typeface="Aptos" panose="020B0004020202020204" pitchFamily="34" charset="0"/>
                <a:cs typeface="Times New Roman" panose="02020603050405020304" pitchFamily="18" charset="0"/>
              </a:rPr>
              <a:t>10 000 habitants</a:t>
            </a:r>
            <a:r>
              <a:rPr lang="fr-FR" sz="2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5" name="Espace réservé du contenu 4">
            <a:extLst>
              <a:ext uri="{FF2B5EF4-FFF2-40B4-BE49-F238E27FC236}">
                <a16:creationId xmlns:a16="http://schemas.microsoft.com/office/drawing/2014/main" id="{BE5D76BD-F366-3266-BD51-31BACA2BD9EB}"/>
              </a:ext>
            </a:extLst>
          </p:cNvPr>
          <p:cNvSpPr>
            <a:spLocks noGrp="1"/>
          </p:cNvSpPr>
          <p:nvPr>
            <p:ph idx="1"/>
          </p:nvPr>
        </p:nvSpPr>
        <p:spPr>
          <a:xfrm>
            <a:off x="88802" y="2382506"/>
            <a:ext cx="6264699" cy="2808312"/>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AS Commune,		</a:t>
            </a:r>
          </a:p>
          <a:p>
            <a:pPr marL="0" indent="0">
              <a:spcBef>
                <a:spcPts val="0"/>
              </a:spcBef>
              <a:buNone/>
            </a:pPr>
            <a:r>
              <a:rPr lang="fr-FR" sz="1200" dirty="0">
                <a:latin typeface="Aptos" panose="020B0004020202020204" pitchFamily="34" charset="0"/>
                <a:cs typeface="Arial" panose="020B0604020202020204" pitchFamily="34" charset="0"/>
              </a:rPr>
              <a:t>	ROUND( ROUND(( COUNT(</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)*1000 ),2) /</a:t>
            </a:r>
            <a:r>
              <a:rPr lang="fr-FR" sz="1200" dirty="0" err="1">
                <a:latin typeface="Aptos" panose="020B0004020202020204" pitchFamily="34" charset="0"/>
                <a:cs typeface="Arial" panose="020B0604020202020204" pitchFamily="34" charset="0"/>
              </a:rPr>
              <a:t>population_totale</a:t>
            </a:r>
            <a:r>
              <a:rPr lang="fr-FR" sz="1200" dirty="0">
                <a:latin typeface="Aptos" panose="020B0004020202020204" pitchFamily="34" charset="0"/>
                <a:cs typeface="Arial" panose="020B0604020202020204" pitchFamily="34" charset="0"/>
              </a:rPr>
              <a:t> ,2) AS "Nbre de Ventes/Milliers d'</a:t>
            </a:r>
            <a:r>
              <a:rPr lang="fr-FR" sz="1200" dirty="0" err="1">
                <a:latin typeface="Aptos" panose="020B0004020202020204" pitchFamily="34" charset="0"/>
                <a:cs typeface="Arial" panose="020B0604020202020204" pitchFamily="34" charset="0"/>
              </a:rPr>
              <a:t>hab</a:t>
            </a:r>
            <a:r>
              <a:rPr lang="fr-FR" sz="1200" dirty="0">
                <a:latin typeface="Aptos" panose="020B0004020202020204" pitchFamily="34" charset="0"/>
                <a:cs typeface="Arial" panose="020B0604020202020204" pitchFamily="34" charset="0"/>
              </a:rPr>
              <a:t>",		</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population_totale</a:t>
            </a:r>
            <a:r>
              <a:rPr lang="fr-FR" sz="1200" dirty="0">
                <a:latin typeface="Aptos" panose="020B0004020202020204" pitchFamily="34" charset="0"/>
                <a:cs typeface="Arial" panose="020B0604020202020204" pitchFamily="34" charset="0"/>
              </a:rPr>
              <a:t> AS population,</a:t>
            </a:r>
          </a:p>
          <a:p>
            <a:pPr marL="0" indent="0">
              <a:spcBef>
                <a:spcPts val="0"/>
              </a:spcBef>
              <a:buNone/>
            </a:pPr>
            <a:r>
              <a:rPr lang="fr-FR" sz="1200" dirty="0">
                <a:latin typeface="Aptos" panose="020B0004020202020204" pitchFamily="34" charset="0"/>
                <a:cs typeface="Arial" panose="020B0604020202020204" pitchFamily="34" charset="0"/>
              </a:rPr>
              <a:t>	COUNT(</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"Nombre de Ventes "  </a:t>
            </a:r>
          </a:p>
          <a:p>
            <a:pPr marL="0" indent="0">
              <a:spcBef>
                <a:spcPts val="0"/>
              </a:spcBef>
              <a:buNone/>
            </a:pP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population_totale</a:t>
            </a:r>
            <a:r>
              <a:rPr lang="fr-FR" sz="1200" dirty="0">
                <a:latin typeface="Aptos" panose="020B0004020202020204" pitchFamily="34" charset="0"/>
                <a:cs typeface="Arial" panose="020B0604020202020204" pitchFamily="34" charset="0"/>
              </a:rPr>
              <a:t> &gt;10000</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id_codedep_codecommune</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population_totale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"Nbre de Ventes/Milliers d'</a:t>
            </a:r>
            <a:r>
              <a:rPr lang="fr-FR" sz="1200" dirty="0" err="1">
                <a:latin typeface="Aptos" panose="020B0004020202020204" pitchFamily="34" charset="0"/>
                <a:cs typeface="Arial" panose="020B0604020202020204" pitchFamily="34" charset="0"/>
              </a:rPr>
              <a:t>hab</a:t>
            </a:r>
            <a:r>
              <a:rPr lang="fr-FR" sz="1200" dirty="0">
                <a:latin typeface="Aptos" panose="020B0004020202020204" pitchFamily="34" charset="0"/>
                <a:cs typeface="Arial" panose="020B0604020202020204" pitchFamily="34" charset="0"/>
              </a:rPr>
              <a:t>" DESC</a:t>
            </a:r>
          </a:p>
          <a:p>
            <a:pPr marL="0" indent="0">
              <a:spcBef>
                <a:spcPts val="0"/>
              </a:spcBef>
              <a:buNone/>
            </a:pPr>
            <a:r>
              <a:rPr lang="fr-FR" sz="1200" dirty="0">
                <a:latin typeface="Aptos" panose="020B0004020202020204" pitchFamily="34" charset="0"/>
                <a:cs typeface="Arial" panose="020B0604020202020204" pitchFamily="34" charset="0"/>
              </a:rPr>
              <a:t>LIMIT 20;</a:t>
            </a:r>
          </a:p>
        </p:txBody>
      </p:sp>
      <p:sp>
        <p:nvSpPr>
          <p:cNvPr id="4" name="Espace réservé du numéro de diapositive 3">
            <a:extLst>
              <a:ext uri="{FF2B5EF4-FFF2-40B4-BE49-F238E27FC236}">
                <a16:creationId xmlns:a16="http://schemas.microsoft.com/office/drawing/2014/main" id="{175D51E0-5028-2E08-5EFB-C75F258BC17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A28185A1-BD2E-030B-380F-E76DAF1D5BDC}"/>
              </a:ext>
            </a:extLst>
          </p:cNvPr>
          <p:cNvPicPr>
            <a:picLocks noGrp="1" noChangeAspect="1"/>
          </p:cNvPicPr>
          <p:nvPr>
            <p:ph idx="13"/>
          </p:nvPr>
        </p:nvPicPr>
        <p:blipFill>
          <a:blip r:embed="rId3"/>
          <a:srcRect/>
          <a:stretch/>
        </p:blipFill>
        <p:spPr>
          <a:xfrm>
            <a:off x="7076184" y="1576662"/>
            <a:ext cx="4760000" cy="4420000"/>
          </a:xfrm>
        </p:spPr>
      </p:pic>
    </p:spTree>
    <p:extLst>
      <p:ext uri="{BB962C8B-B14F-4D97-AF65-F5344CB8AC3E}">
        <p14:creationId xmlns:p14="http://schemas.microsoft.com/office/powerpoint/2010/main" val="13589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792B2-7859-8EB8-CDF9-D7C9C4F21C04}"/>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5520D73C-76D2-D0DD-0B1D-BAFEDEFFA7ED}"/>
              </a:ext>
            </a:extLst>
          </p:cNvPr>
          <p:cNvSpPr>
            <a:spLocks noGrp="1"/>
          </p:cNvSpPr>
          <p:nvPr>
            <p:ph type="title"/>
          </p:nvPr>
        </p:nvSpPr>
        <p:spPr/>
        <p:txBody>
          <a:bodyPr>
            <a:normAutofit/>
          </a:bodyPr>
          <a:lstStyle/>
          <a:p>
            <a:r>
              <a:rPr lang="fr-FR" sz="2800" dirty="0"/>
              <a:t>Merci !</a:t>
            </a:r>
          </a:p>
        </p:txBody>
      </p:sp>
      <p:sp>
        <p:nvSpPr>
          <p:cNvPr id="5" name="Espace réservé du contenu 4">
            <a:extLst>
              <a:ext uri="{FF2B5EF4-FFF2-40B4-BE49-F238E27FC236}">
                <a16:creationId xmlns:a16="http://schemas.microsoft.com/office/drawing/2014/main" id="{BB033BB0-A17D-BC9D-01F4-75D62C73EFBD}"/>
              </a:ext>
            </a:extLst>
          </p:cNvPr>
          <p:cNvSpPr>
            <a:spLocks noGrp="1"/>
          </p:cNvSpPr>
          <p:nvPr>
            <p:ph idx="1"/>
          </p:nvPr>
        </p:nvSpPr>
        <p:spPr/>
        <p:txBody>
          <a:bodyPr anchor="ctr" anchorCtr="1">
            <a:normAutofit/>
          </a:bodyPr>
          <a:lstStyle/>
          <a:p>
            <a:pPr marL="0" indent="0">
              <a:buNone/>
            </a:pPr>
            <a:r>
              <a:rPr lang="fr-FR" sz="4800" dirty="0"/>
              <a:t>Merci !</a:t>
            </a:r>
          </a:p>
        </p:txBody>
      </p:sp>
      <p:sp>
        <p:nvSpPr>
          <p:cNvPr id="4" name="Espace réservé du numéro de diapositive 3">
            <a:extLst>
              <a:ext uri="{FF2B5EF4-FFF2-40B4-BE49-F238E27FC236}">
                <a16:creationId xmlns:a16="http://schemas.microsoft.com/office/drawing/2014/main" id="{0B181342-90D0-9965-3783-C87C37C0AD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3550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BE095-D8CB-E7EF-EBC3-DD0FDA4CC15B}"/>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99D965D8-17E4-5ACB-DD46-F3EE52376AE4}"/>
              </a:ext>
            </a:extLst>
          </p:cNvPr>
          <p:cNvSpPr>
            <a:spLocks noGrp="1"/>
          </p:cNvSpPr>
          <p:nvPr>
            <p:ph type="title"/>
          </p:nvPr>
        </p:nvSpPr>
        <p:spPr/>
        <p:txBody>
          <a:bodyPr/>
          <a:lstStyle/>
          <a:p>
            <a:r>
              <a:rPr lang="fr-FR" dirty="0"/>
              <a:t>ANNEXE</a:t>
            </a:r>
          </a:p>
        </p:txBody>
      </p:sp>
      <p:sp>
        <p:nvSpPr>
          <p:cNvPr id="6" name="Espace réservé du texte 5">
            <a:extLst>
              <a:ext uri="{FF2B5EF4-FFF2-40B4-BE49-F238E27FC236}">
                <a16:creationId xmlns:a16="http://schemas.microsoft.com/office/drawing/2014/main" id="{B6821384-C0B2-539B-167D-7EDE361B19D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189D9E2-CFF0-2FE2-AF9F-F745963DBD5B}"/>
              </a:ext>
            </a:extLst>
          </p:cNvPr>
          <p:cNvSpPr>
            <a:spLocks noGrp="1"/>
          </p:cNvSpPr>
          <p:nvPr>
            <p:ph type="sldNum" sz="quarter" idx="12"/>
          </p:nvPr>
        </p:nvSpPr>
        <p:spPr/>
        <p:txBody>
          <a:bodyPr/>
          <a:lstStyle/>
          <a:p>
            <a:pPr rtl="0"/>
            <a:fld id="{7DC1BBB0-96F0-4077-A278-0F3FB5C104D3}" type="slidenum">
              <a:rPr lang="fr-FR" noProof="0" smtClean="0"/>
              <a:t>55</a:t>
            </a:fld>
            <a:endParaRPr lang="fr-FR" noProof="0"/>
          </a:p>
        </p:txBody>
      </p:sp>
    </p:spTree>
    <p:extLst>
      <p:ext uri="{BB962C8B-B14F-4D97-AF65-F5344CB8AC3E}">
        <p14:creationId xmlns:p14="http://schemas.microsoft.com/office/powerpoint/2010/main" val="393936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0A3AE-E440-51CD-3AD7-AB63362B0AF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3A8751-9B84-0231-28AF-5A0E374AF5DB}"/>
              </a:ext>
            </a:extLst>
          </p:cNvPr>
          <p:cNvSpPr>
            <a:spLocks noGrp="1"/>
          </p:cNvSpPr>
          <p:nvPr>
            <p:ph type="title"/>
          </p:nvPr>
        </p:nvSpPr>
        <p:spPr>
          <a:xfrm>
            <a:off x="621804" y="389308"/>
            <a:ext cx="10945216" cy="549265"/>
          </a:xfrm>
        </p:spPr>
        <p:txBody>
          <a:bodyPr>
            <a:normAutofit/>
          </a:bodyPr>
          <a:lstStyle/>
          <a:p>
            <a:r>
              <a:rPr lang="fr-FR" dirty="0"/>
              <a:t>3NF respectée</a:t>
            </a:r>
            <a:endParaRPr lang="fr-FR" sz="2800" dirty="0"/>
          </a:p>
        </p:txBody>
      </p:sp>
      <p:sp>
        <p:nvSpPr>
          <p:cNvPr id="5" name="Espace réservé du texte 4">
            <a:extLst>
              <a:ext uri="{FF2B5EF4-FFF2-40B4-BE49-F238E27FC236}">
                <a16:creationId xmlns:a16="http://schemas.microsoft.com/office/drawing/2014/main" id="{44EAE890-C3C1-DEC1-7DAA-34EC5D1A927B}"/>
              </a:ext>
            </a:extLst>
          </p:cNvPr>
          <p:cNvSpPr>
            <a:spLocks noGrp="1"/>
          </p:cNvSpPr>
          <p:nvPr>
            <p:ph type="body" idx="1"/>
          </p:nvPr>
        </p:nvSpPr>
        <p:spPr>
          <a:xfrm>
            <a:off x="621804" y="1711334"/>
            <a:ext cx="10945216" cy="2077705"/>
          </a:xfrm>
        </p:spPr>
        <p:txBody>
          <a:bodyPr>
            <a:normAutofit fontScale="62500" lnSpcReduction="20000"/>
          </a:bodyPr>
          <a:lstStyle/>
          <a:p>
            <a:r>
              <a:rPr lang="fr-FR" dirty="0"/>
              <a:t>MLD :</a:t>
            </a:r>
          </a:p>
          <a:p>
            <a:r>
              <a:rPr lang="sv-SE" sz="1800" dirty="0">
                <a:solidFill>
                  <a:schemeClr val="tx1"/>
                </a:solidFill>
                <a:latin typeface="Segoe UI" panose="020B0502040204020203" pitchFamily="34" charset="0"/>
              </a:rPr>
              <a:t>Region = (Id_region CHAR(3), Nom_region VARCHAR(100), Code_region VARCHAR(2));</a:t>
            </a:r>
          </a:p>
          <a:p>
            <a:r>
              <a:rPr lang="fr-FR" sz="1800" dirty="0" err="1">
                <a:solidFill>
                  <a:schemeClr val="tx1"/>
                </a:solidFill>
                <a:latin typeface="Segoe UI" panose="020B0502040204020203" pitchFamily="34" charset="0"/>
              </a:rPr>
              <a:t>Departement</a:t>
            </a:r>
            <a:r>
              <a:rPr lang="fr-FR" sz="1800" dirty="0">
                <a:solidFill>
                  <a:schemeClr val="tx1"/>
                </a:solidFill>
                <a:latin typeface="Segoe UI" panose="020B0502040204020203" pitchFamily="34" charset="0"/>
              </a:rPr>
              <a:t> = (</a:t>
            </a:r>
            <a:r>
              <a:rPr lang="fr-FR" sz="1800" dirty="0" err="1">
                <a:solidFill>
                  <a:schemeClr val="tx1"/>
                </a:solidFill>
                <a:latin typeface="Segoe UI" panose="020B0502040204020203" pitchFamily="34" charset="0"/>
              </a:rPr>
              <a:t>Id_departement</a:t>
            </a:r>
            <a:r>
              <a:rPr lang="fr-FR" sz="1800" dirty="0">
                <a:solidFill>
                  <a:schemeClr val="tx1"/>
                </a:solidFill>
                <a:latin typeface="Segoe UI" panose="020B0502040204020203" pitchFamily="34" charset="0"/>
              </a:rPr>
              <a:t> CHAR(4), </a:t>
            </a:r>
            <a:r>
              <a:rPr lang="fr-FR" sz="1800" dirty="0" err="1">
                <a:solidFill>
                  <a:schemeClr val="tx1"/>
                </a:solidFill>
                <a:latin typeface="Segoe UI" panose="020B0502040204020203" pitchFamily="34" charset="0"/>
              </a:rPr>
              <a:t>Nom_departement</a:t>
            </a:r>
            <a:r>
              <a:rPr lang="fr-FR" sz="1800" dirty="0">
                <a:solidFill>
                  <a:schemeClr val="tx1"/>
                </a:solidFill>
                <a:latin typeface="Segoe UI" panose="020B0502040204020203" pitchFamily="34" charset="0"/>
              </a:rPr>
              <a:t> VARCHAR(100), </a:t>
            </a:r>
            <a:r>
              <a:rPr lang="fr-FR" sz="1800" dirty="0" err="1">
                <a:solidFill>
                  <a:schemeClr val="tx1"/>
                </a:solidFill>
                <a:latin typeface="Segoe UI" panose="020B0502040204020203" pitchFamily="34" charset="0"/>
              </a:rPr>
              <a:t>Code_departement</a:t>
            </a:r>
            <a:r>
              <a:rPr lang="fr-FR" sz="1800" dirty="0">
                <a:solidFill>
                  <a:schemeClr val="tx1"/>
                </a:solidFill>
                <a:latin typeface="Segoe UI" panose="020B0502040204020203" pitchFamily="34" charset="0"/>
              </a:rPr>
              <a:t> VARCHAR(3), </a:t>
            </a:r>
            <a:r>
              <a:rPr lang="fr-FR" sz="1800" dirty="0">
                <a:solidFill>
                  <a:srgbClr val="0070C0"/>
                </a:solidFill>
                <a:latin typeface="Segoe UI" panose="020B0502040204020203" pitchFamily="34" charset="0"/>
              </a:rPr>
              <a:t>#Id_region</a:t>
            </a:r>
            <a:r>
              <a:rPr lang="fr-FR" sz="1800" dirty="0">
                <a:solidFill>
                  <a:schemeClr val="tx1"/>
                </a:solidFill>
                <a:latin typeface="Segoe UI" panose="020B0502040204020203" pitchFamily="34" charset="0"/>
              </a:rPr>
              <a:t>);</a:t>
            </a:r>
          </a:p>
          <a:p>
            <a:r>
              <a:rPr lang="fr-FR" sz="1800" dirty="0">
                <a:solidFill>
                  <a:schemeClr val="tx1"/>
                </a:solidFill>
                <a:latin typeface="Segoe UI" panose="020B0502040204020203" pitchFamily="34" charset="0"/>
              </a:rPr>
              <a:t>Commune = (</a:t>
            </a:r>
            <a:r>
              <a:rPr lang="fr-FR" sz="1800" dirty="0" err="1">
                <a:solidFill>
                  <a:schemeClr val="tx1"/>
                </a:solidFill>
                <a:latin typeface="Segoe UI" panose="020B0502040204020203" pitchFamily="34" charset="0"/>
              </a:rPr>
              <a:t>Id_codedep_codecommune</a:t>
            </a:r>
            <a:r>
              <a:rPr lang="fr-FR" sz="1800" dirty="0">
                <a:solidFill>
                  <a:schemeClr val="tx1"/>
                </a:solidFill>
                <a:latin typeface="Segoe UI" panose="020B0502040204020203" pitchFamily="34" charset="0"/>
              </a:rPr>
              <a:t> CHAR(6), </a:t>
            </a:r>
            <a:r>
              <a:rPr lang="fr-FR" sz="1800" dirty="0" err="1">
                <a:solidFill>
                  <a:schemeClr val="tx1"/>
                </a:solidFill>
                <a:latin typeface="Segoe UI" panose="020B0502040204020203" pitchFamily="34" charset="0"/>
              </a:rPr>
              <a:t>Nom_commune</a:t>
            </a:r>
            <a:r>
              <a:rPr lang="fr-FR" sz="1800" dirty="0">
                <a:solidFill>
                  <a:schemeClr val="tx1"/>
                </a:solidFill>
                <a:latin typeface="Segoe UI" panose="020B0502040204020203" pitchFamily="34" charset="0"/>
              </a:rPr>
              <a:t> VARCHAR(100), </a:t>
            </a:r>
            <a:r>
              <a:rPr lang="fr-FR" sz="1800" dirty="0" err="1">
                <a:solidFill>
                  <a:schemeClr val="tx1"/>
                </a:solidFill>
                <a:latin typeface="Segoe UI" panose="020B0502040204020203" pitchFamily="34" charset="0"/>
              </a:rPr>
              <a:t>Code_commune</a:t>
            </a:r>
            <a:r>
              <a:rPr lang="fr-FR" sz="1800" dirty="0">
                <a:solidFill>
                  <a:schemeClr val="tx1"/>
                </a:solidFill>
                <a:latin typeface="Segoe UI" panose="020B0502040204020203" pitchFamily="34" charset="0"/>
              </a:rPr>
              <a:t> CHAR(3), </a:t>
            </a:r>
            <a:r>
              <a:rPr lang="fr-FR" sz="1800" dirty="0" err="1">
                <a:solidFill>
                  <a:schemeClr val="tx1"/>
                </a:solidFill>
                <a:latin typeface="Segoe UI" panose="020B0502040204020203" pitchFamily="34" charset="0"/>
              </a:rPr>
              <a:t>Population_totale</a:t>
            </a:r>
            <a:r>
              <a:rPr lang="fr-FR" sz="1800" dirty="0">
                <a:solidFill>
                  <a:schemeClr val="tx1"/>
                </a:solidFill>
                <a:latin typeface="Segoe UI" panose="020B0502040204020203" pitchFamily="34" charset="0"/>
              </a:rPr>
              <a:t> INT, </a:t>
            </a:r>
            <a:r>
              <a:rPr lang="fr-FR" sz="1800" dirty="0">
                <a:solidFill>
                  <a:srgbClr val="0070C0"/>
                </a:solidFill>
                <a:latin typeface="Segoe UI" panose="020B0502040204020203" pitchFamily="34" charset="0"/>
              </a:rPr>
              <a:t>#Id_departement</a:t>
            </a:r>
            <a:r>
              <a:rPr lang="fr-FR" sz="1800" dirty="0">
                <a:solidFill>
                  <a:schemeClr val="tx1"/>
                </a:solidFill>
                <a:latin typeface="Segoe UI" panose="020B0502040204020203" pitchFamily="34" charset="0"/>
              </a:rPr>
              <a:t>);</a:t>
            </a:r>
          </a:p>
          <a:p>
            <a:r>
              <a:rPr lang="fr-FR" sz="1800" dirty="0">
                <a:solidFill>
                  <a:schemeClr val="tx1"/>
                </a:solidFill>
                <a:latin typeface="Segoe UI" panose="020B0502040204020203" pitchFamily="34" charset="0"/>
              </a:rPr>
              <a:t>Bien = (</a:t>
            </a:r>
            <a:r>
              <a:rPr lang="fr-FR" sz="1800" dirty="0" err="1">
                <a:solidFill>
                  <a:schemeClr val="tx1"/>
                </a:solidFill>
                <a:latin typeface="Segoe UI" panose="020B0502040204020203" pitchFamily="34" charset="0"/>
              </a:rPr>
              <a:t>Id_bien</a:t>
            </a:r>
            <a:r>
              <a:rPr lang="fr-FR" sz="1800" dirty="0">
                <a:solidFill>
                  <a:schemeClr val="tx1"/>
                </a:solidFill>
                <a:latin typeface="Segoe UI" panose="020B0502040204020203" pitchFamily="34" charset="0"/>
              </a:rPr>
              <a:t> VARCHAR(10), </a:t>
            </a:r>
            <a:r>
              <a:rPr lang="fr-FR" sz="1800" dirty="0" err="1">
                <a:solidFill>
                  <a:schemeClr val="tx1"/>
                </a:solidFill>
                <a:latin typeface="Segoe UI" panose="020B0502040204020203" pitchFamily="34" charset="0"/>
              </a:rPr>
              <a:t>No_voie</a:t>
            </a:r>
            <a:r>
              <a:rPr lang="fr-FR" sz="1800" dirty="0">
                <a:solidFill>
                  <a:schemeClr val="tx1"/>
                </a:solidFill>
                <a:latin typeface="Segoe UI" panose="020B0502040204020203" pitchFamily="34" charset="0"/>
              </a:rPr>
              <a:t> SMALLINT, BTQ CHAR(1), </a:t>
            </a:r>
            <a:r>
              <a:rPr lang="fr-FR" sz="1800" dirty="0" err="1">
                <a:solidFill>
                  <a:schemeClr val="tx1"/>
                </a:solidFill>
                <a:latin typeface="Segoe UI" panose="020B0502040204020203" pitchFamily="34" charset="0"/>
              </a:rPr>
              <a:t>Type_de_voie</a:t>
            </a:r>
            <a:r>
              <a:rPr lang="fr-FR" sz="1800" dirty="0">
                <a:solidFill>
                  <a:schemeClr val="tx1"/>
                </a:solidFill>
                <a:latin typeface="Segoe UI" panose="020B0502040204020203" pitchFamily="34" charset="0"/>
              </a:rPr>
              <a:t> VARCHAR(10), Voie VARCHAR(60), </a:t>
            </a:r>
            <a:r>
              <a:rPr lang="fr-FR" sz="1800" dirty="0" err="1">
                <a:solidFill>
                  <a:schemeClr val="tx1"/>
                </a:solidFill>
                <a:latin typeface="Segoe UI" panose="020B0502040204020203" pitchFamily="34" charset="0"/>
              </a:rPr>
              <a:t>Code_postal</a:t>
            </a:r>
            <a:r>
              <a:rPr lang="fr-FR" sz="1800" dirty="0">
                <a:solidFill>
                  <a:schemeClr val="tx1"/>
                </a:solidFill>
                <a:latin typeface="Segoe UI" panose="020B0502040204020203" pitchFamily="34" charset="0"/>
              </a:rPr>
              <a:t> INT, </a:t>
            </a:r>
            <a:r>
              <a:rPr lang="fr-FR" sz="1800" dirty="0" err="1">
                <a:solidFill>
                  <a:schemeClr val="tx1"/>
                </a:solidFill>
                <a:latin typeface="Segoe UI" panose="020B0502040204020203" pitchFamily="34" charset="0"/>
              </a:rPr>
              <a:t>Total_piece</a:t>
            </a:r>
            <a:r>
              <a:rPr lang="fr-FR" sz="1800" dirty="0">
                <a:solidFill>
                  <a:schemeClr val="tx1"/>
                </a:solidFill>
                <a:latin typeface="Segoe UI" panose="020B0502040204020203" pitchFamily="34" charset="0"/>
              </a:rPr>
              <a:t> SMALLINT, </a:t>
            </a:r>
            <a:r>
              <a:rPr lang="fr-FR" sz="1800" dirty="0" err="1">
                <a:solidFill>
                  <a:schemeClr val="tx1"/>
                </a:solidFill>
                <a:latin typeface="Segoe UI" panose="020B0502040204020203" pitchFamily="34" charset="0"/>
              </a:rPr>
              <a:t>Surface_carrez</a:t>
            </a:r>
            <a:r>
              <a:rPr lang="fr-FR" sz="1800" dirty="0">
                <a:solidFill>
                  <a:schemeClr val="tx1"/>
                </a:solidFill>
                <a:latin typeface="Segoe UI" panose="020B0502040204020203" pitchFamily="34" charset="0"/>
              </a:rPr>
              <a:t> DECIMAL(7,2), </a:t>
            </a:r>
            <a:r>
              <a:rPr lang="fr-FR" sz="1800" dirty="0" err="1">
                <a:solidFill>
                  <a:schemeClr val="tx1"/>
                </a:solidFill>
                <a:latin typeface="Segoe UI" panose="020B0502040204020203" pitchFamily="34" charset="0"/>
              </a:rPr>
              <a:t>Surface_reelle</a:t>
            </a:r>
            <a:r>
              <a:rPr lang="fr-FR" sz="1800" dirty="0">
                <a:solidFill>
                  <a:schemeClr val="tx1"/>
                </a:solidFill>
                <a:latin typeface="Segoe UI" panose="020B0502040204020203" pitchFamily="34" charset="0"/>
              </a:rPr>
              <a:t> SMALLINT, </a:t>
            </a:r>
            <a:r>
              <a:rPr lang="fr-FR" sz="1800" dirty="0" err="1">
                <a:solidFill>
                  <a:schemeClr val="tx1"/>
                </a:solidFill>
                <a:latin typeface="Segoe UI" panose="020B0502040204020203" pitchFamily="34" charset="0"/>
              </a:rPr>
              <a:t>Type_local</a:t>
            </a:r>
            <a:r>
              <a:rPr lang="fr-FR" sz="1800" dirty="0">
                <a:solidFill>
                  <a:schemeClr val="tx1"/>
                </a:solidFill>
                <a:latin typeface="Segoe UI" panose="020B0502040204020203" pitchFamily="34" charset="0"/>
              </a:rPr>
              <a:t> VARCHAR(20), </a:t>
            </a:r>
            <a:r>
              <a:rPr lang="fr-FR" sz="1800" dirty="0" err="1">
                <a:solidFill>
                  <a:schemeClr val="tx1"/>
                </a:solidFill>
                <a:latin typeface="Segoe UI" panose="020B0502040204020203" pitchFamily="34" charset="0"/>
              </a:rPr>
              <a:t>Surface_terrain</a:t>
            </a:r>
            <a:r>
              <a:rPr lang="fr-FR" sz="1800" dirty="0">
                <a:solidFill>
                  <a:schemeClr val="tx1"/>
                </a:solidFill>
                <a:latin typeface="Segoe UI" panose="020B0502040204020203" pitchFamily="34" charset="0"/>
              </a:rPr>
              <a:t> SMALLINT, </a:t>
            </a:r>
            <a:r>
              <a:rPr lang="fr-FR" sz="1800" dirty="0">
                <a:solidFill>
                  <a:srgbClr val="0070C0"/>
                </a:solidFill>
                <a:latin typeface="Segoe UI" panose="020B0502040204020203" pitchFamily="34" charset="0"/>
              </a:rPr>
              <a:t>#Id_codedep_codecommune</a:t>
            </a:r>
            <a:r>
              <a:rPr lang="fr-FR" sz="1800" dirty="0">
                <a:solidFill>
                  <a:schemeClr val="tx1"/>
                </a:solidFill>
                <a:latin typeface="Segoe UI" panose="020B0502040204020203" pitchFamily="34" charset="0"/>
              </a:rPr>
              <a:t>);</a:t>
            </a:r>
          </a:p>
          <a:p>
            <a:r>
              <a:rPr lang="fr-FR" sz="1800" dirty="0">
                <a:solidFill>
                  <a:schemeClr val="tx1"/>
                </a:solidFill>
                <a:latin typeface="Segoe UI" panose="020B0502040204020203" pitchFamily="34" charset="0"/>
              </a:rPr>
              <a:t>Vente = (</a:t>
            </a:r>
            <a:r>
              <a:rPr lang="fr-FR" sz="1800" dirty="0" err="1">
                <a:solidFill>
                  <a:schemeClr val="tx1"/>
                </a:solidFill>
                <a:latin typeface="Segoe UI" panose="020B0502040204020203" pitchFamily="34" charset="0"/>
              </a:rPr>
              <a:t>Id_vente</a:t>
            </a:r>
            <a:r>
              <a:rPr lang="fr-FR" sz="1800" dirty="0">
                <a:solidFill>
                  <a:schemeClr val="tx1"/>
                </a:solidFill>
                <a:latin typeface="Segoe UI" panose="020B0502040204020203" pitchFamily="34" charset="0"/>
              </a:rPr>
              <a:t> VARCHAR(10), </a:t>
            </a:r>
            <a:r>
              <a:rPr lang="fr-FR" sz="1800" dirty="0" err="1">
                <a:solidFill>
                  <a:schemeClr val="tx1"/>
                </a:solidFill>
                <a:latin typeface="Segoe UI" panose="020B0502040204020203" pitchFamily="34" charset="0"/>
              </a:rPr>
              <a:t>Date_vente</a:t>
            </a:r>
            <a:r>
              <a:rPr lang="fr-FR" sz="1800" dirty="0">
                <a:solidFill>
                  <a:schemeClr val="tx1"/>
                </a:solidFill>
                <a:latin typeface="Segoe UI" panose="020B0502040204020203" pitchFamily="34" charset="0"/>
              </a:rPr>
              <a:t> DATE, Valeur DECIMAL(11,2), </a:t>
            </a:r>
            <a:r>
              <a:rPr lang="fr-FR" sz="1800" dirty="0">
                <a:solidFill>
                  <a:srgbClr val="0070C0"/>
                </a:solidFill>
                <a:latin typeface="Segoe UI" panose="020B0502040204020203" pitchFamily="34" charset="0"/>
              </a:rPr>
              <a:t>#Id_bien</a:t>
            </a:r>
            <a:r>
              <a:rPr lang="fr-FR" sz="1800" dirty="0">
                <a:solidFill>
                  <a:schemeClr val="tx1"/>
                </a:solidFill>
                <a:latin typeface="Segoe UI" panose="020B0502040204020203" pitchFamily="34" charset="0"/>
              </a:rPr>
              <a:t>);</a:t>
            </a:r>
          </a:p>
          <a:p>
            <a:endParaRPr lang="fr-FR" dirty="0"/>
          </a:p>
        </p:txBody>
      </p:sp>
      <p:sp>
        <p:nvSpPr>
          <p:cNvPr id="4" name="Espace réservé du numéro de diapositive 3">
            <a:extLst>
              <a:ext uri="{FF2B5EF4-FFF2-40B4-BE49-F238E27FC236}">
                <a16:creationId xmlns:a16="http://schemas.microsoft.com/office/drawing/2014/main" id="{9CA09594-D051-5BB2-56AC-2B3D844C60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6" name="Espace réservé du contenu 5">
            <a:extLst>
              <a:ext uri="{FF2B5EF4-FFF2-40B4-BE49-F238E27FC236}">
                <a16:creationId xmlns:a16="http://schemas.microsoft.com/office/drawing/2014/main" id="{89D1514E-0BE2-6F02-7952-32888EDDA28C}"/>
              </a:ext>
            </a:extLst>
          </p:cNvPr>
          <p:cNvSpPr>
            <a:spLocks noGrp="1"/>
          </p:cNvSpPr>
          <p:nvPr>
            <p:ph sz="half" idx="2"/>
          </p:nvPr>
        </p:nvSpPr>
        <p:spPr>
          <a:xfrm>
            <a:off x="621804" y="4077072"/>
            <a:ext cx="10675904" cy="1800199"/>
          </a:xfrm>
        </p:spPr>
        <p:txBody>
          <a:bodyPr>
            <a:normAutofit lnSpcReduction="10000"/>
          </a:bodyPr>
          <a:lstStyle/>
          <a:p>
            <a:r>
              <a:rPr lang="fr-FR" dirty="0"/>
              <a:t>1NF respectée : tout attribut est atomique</a:t>
            </a:r>
          </a:p>
          <a:p>
            <a:r>
              <a:rPr lang="fr-FR" dirty="0"/>
              <a:t>2NF respectée : …+tout attribut non clé ne dépend pas d'une partie de  clé</a:t>
            </a:r>
          </a:p>
          <a:p>
            <a:r>
              <a:rPr lang="fr-FR" dirty="0"/>
              <a:t>3NF respectée : …+tout attribut n'appartenant pas a une clé ne dépend pas d'un autre attribut non clé</a:t>
            </a:r>
          </a:p>
          <a:p>
            <a:endParaRPr lang="fr-FR" dirty="0"/>
          </a:p>
          <a:p>
            <a:endParaRPr lang="fr-FR" dirty="0"/>
          </a:p>
        </p:txBody>
      </p:sp>
    </p:spTree>
    <p:extLst>
      <p:ext uri="{BB962C8B-B14F-4D97-AF65-F5344CB8AC3E}">
        <p14:creationId xmlns:p14="http://schemas.microsoft.com/office/powerpoint/2010/main" val="250414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5E2F-5F3A-BC8B-1A2C-BE5F831E5E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190D82-233E-653E-2918-7BAB3BAB6680}"/>
              </a:ext>
            </a:extLst>
          </p:cNvPr>
          <p:cNvSpPr>
            <a:spLocks noGrp="1"/>
          </p:cNvSpPr>
          <p:nvPr>
            <p:ph type="title"/>
          </p:nvPr>
        </p:nvSpPr>
        <p:spPr/>
        <p:txBody>
          <a:bodyPr>
            <a:normAutofit/>
          </a:bodyPr>
          <a:lstStyle/>
          <a:p>
            <a:r>
              <a:rPr lang="fr-FR" sz="2400" dirty="0"/>
              <a:t>Nettoyage sur le fichier Valeurs foncières :</a:t>
            </a:r>
            <a:br>
              <a:rPr lang="fr-FR" dirty="0"/>
            </a:br>
            <a:r>
              <a:rPr lang="fr-FR" sz="2800" dirty="0"/>
              <a:t>AJOUT 1 code postal : pas de </a:t>
            </a:r>
            <a:r>
              <a:rPr lang="fr-FR" sz="2800" dirty="0" err="1"/>
              <a:t>chgmt</a:t>
            </a:r>
            <a:r>
              <a:rPr lang="fr-FR" sz="2800" dirty="0"/>
              <a:t> nbr de lignes</a:t>
            </a:r>
          </a:p>
        </p:txBody>
      </p:sp>
      <p:sp>
        <p:nvSpPr>
          <p:cNvPr id="4" name="Espace réservé du numéro de diapositive 3">
            <a:extLst>
              <a:ext uri="{FF2B5EF4-FFF2-40B4-BE49-F238E27FC236}">
                <a16:creationId xmlns:a16="http://schemas.microsoft.com/office/drawing/2014/main" id="{D2EB47AE-CBB9-3B70-00BB-19F2A024DE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Espace réservé du contenu 4">
            <a:extLst>
              <a:ext uri="{FF2B5EF4-FFF2-40B4-BE49-F238E27FC236}">
                <a16:creationId xmlns:a16="http://schemas.microsoft.com/office/drawing/2014/main" id="{1A404E95-2C93-06DC-DE4D-424224947FD2}"/>
              </a:ext>
            </a:extLst>
          </p:cNvPr>
          <p:cNvPicPr>
            <a:picLocks noGrp="1" noChangeAspect="1"/>
          </p:cNvPicPr>
          <p:nvPr>
            <p:ph idx="1"/>
          </p:nvPr>
        </p:nvPicPr>
        <p:blipFill>
          <a:blip r:embed="rId3"/>
          <a:stretch>
            <a:fillRect/>
          </a:stretch>
        </p:blipFill>
        <p:spPr>
          <a:xfrm>
            <a:off x="2550618" y="2500933"/>
            <a:ext cx="7087589" cy="2476846"/>
          </a:xfrm>
          <a:prstGeom prst="rect">
            <a:avLst/>
          </a:prstGeom>
        </p:spPr>
      </p:pic>
    </p:spTree>
    <p:extLst>
      <p:ext uri="{BB962C8B-B14F-4D97-AF65-F5344CB8AC3E}">
        <p14:creationId xmlns:p14="http://schemas.microsoft.com/office/powerpoint/2010/main" val="10007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566C-5BB8-8818-39E6-A01F35DD04F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FDDA1F9-DA4E-9480-5317-4F2A6FEEF125}"/>
              </a:ext>
            </a:extLst>
          </p:cNvPr>
          <p:cNvSpPr>
            <a:spLocks noGrp="1"/>
          </p:cNvSpPr>
          <p:nvPr>
            <p:ph type="title"/>
          </p:nvPr>
        </p:nvSpPr>
        <p:spPr/>
        <p:txBody>
          <a:bodyPr>
            <a:normAutofit fontScale="90000"/>
          </a:bodyPr>
          <a:lstStyle/>
          <a:p>
            <a:r>
              <a:rPr lang="fr-FR" sz="2400" dirty="0"/>
              <a:t>Nettoyage sur le fichier Valeurs foncières :</a:t>
            </a:r>
            <a:br>
              <a:rPr lang="fr-FR" dirty="0"/>
            </a:br>
            <a:r>
              <a:rPr lang="fr-FR" sz="2800" dirty="0"/>
              <a:t>SUPPRESSIONS de 18  lignes qui n’ont pas de valeurs foncières (NAN) : =&gt;34151 lignes</a:t>
            </a:r>
          </a:p>
        </p:txBody>
      </p:sp>
      <p:sp>
        <p:nvSpPr>
          <p:cNvPr id="4" name="Espace réservé du numéro de diapositive 3">
            <a:extLst>
              <a:ext uri="{FF2B5EF4-FFF2-40B4-BE49-F238E27FC236}">
                <a16:creationId xmlns:a16="http://schemas.microsoft.com/office/drawing/2014/main" id="{A5E54DD6-BBF6-6E01-74CB-386C7AC1B43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6" name="Espace réservé du contenu 5">
            <a:extLst>
              <a:ext uri="{FF2B5EF4-FFF2-40B4-BE49-F238E27FC236}">
                <a16:creationId xmlns:a16="http://schemas.microsoft.com/office/drawing/2014/main" id="{B0178C5A-A8F9-EB15-AFFE-5FDD61BA2002}"/>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D92A06DF-2180-B186-F8AE-FF27E1167905}"/>
              </a:ext>
            </a:extLst>
          </p:cNvPr>
          <p:cNvPicPr>
            <a:picLocks noChangeAspect="1"/>
          </p:cNvPicPr>
          <p:nvPr/>
        </p:nvPicPr>
        <p:blipFill>
          <a:blip r:embed="rId3"/>
          <a:srcRect b="58209"/>
          <a:stretch/>
        </p:blipFill>
        <p:spPr>
          <a:xfrm>
            <a:off x="532879" y="1584392"/>
            <a:ext cx="7468642" cy="1361541"/>
          </a:xfrm>
          <a:prstGeom prst="rect">
            <a:avLst/>
          </a:prstGeom>
        </p:spPr>
      </p:pic>
      <p:pic>
        <p:nvPicPr>
          <p:cNvPr id="8" name="Image 7">
            <a:extLst>
              <a:ext uri="{FF2B5EF4-FFF2-40B4-BE49-F238E27FC236}">
                <a16:creationId xmlns:a16="http://schemas.microsoft.com/office/drawing/2014/main" id="{12429F47-871C-5384-6125-7FFB86CB57F1}"/>
              </a:ext>
            </a:extLst>
          </p:cNvPr>
          <p:cNvPicPr>
            <a:picLocks noChangeAspect="1"/>
          </p:cNvPicPr>
          <p:nvPr/>
        </p:nvPicPr>
        <p:blipFill>
          <a:blip r:embed="rId3"/>
          <a:srcRect t="71354"/>
          <a:stretch/>
        </p:blipFill>
        <p:spPr>
          <a:xfrm>
            <a:off x="652636" y="3945192"/>
            <a:ext cx="7468642" cy="933296"/>
          </a:xfrm>
          <a:prstGeom prst="rect">
            <a:avLst/>
          </a:prstGeom>
        </p:spPr>
      </p:pic>
    </p:spTree>
    <p:extLst>
      <p:ext uri="{BB962C8B-B14F-4D97-AF65-F5344CB8AC3E}">
        <p14:creationId xmlns:p14="http://schemas.microsoft.com/office/powerpoint/2010/main" val="207566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EB6BE-361A-0DFE-1485-857B3B2E9B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E5750D-1842-1105-BED2-4629810164ED}"/>
              </a:ext>
            </a:extLst>
          </p:cNvPr>
          <p:cNvSpPr>
            <a:spLocks noGrp="1"/>
          </p:cNvSpPr>
          <p:nvPr>
            <p:ph type="title"/>
          </p:nvPr>
        </p:nvSpPr>
        <p:spPr/>
        <p:txBody>
          <a:bodyPr>
            <a:normAutofit fontScale="90000"/>
          </a:bodyPr>
          <a:lstStyle/>
          <a:p>
            <a:r>
              <a:rPr lang="fr-FR" sz="2400" dirty="0"/>
              <a:t>Nettoyage sur le fichier Valeurs foncières :</a:t>
            </a:r>
            <a:br>
              <a:rPr lang="fr-FR" dirty="0"/>
            </a:br>
            <a:r>
              <a:rPr lang="fr-FR" sz="2800" dirty="0"/>
              <a:t>SUPPRESSIONS de 18  lignes qui n’ont pas de valeurs foncières (NAN) : =&gt;34151 lignes</a:t>
            </a:r>
          </a:p>
        </p:txBody>
      </p:sp>
      <p:sp>
        <p:nvSpPr>
          <p:cNvPr id="4" name="Espace réservé du numéro de diapositive 3">
            <a:extLst>
              <a:ext uri="{FF2B5EF4-FFF2-40B4-BE49-F238E27FC236}">
                <a16:creationId xmlns:a16="http://schemas.microsoft.com/office/drawing/2014/main" id="{7AD290E9-A442-D80E-CE8E-FA868B7BA8D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0" name="Espace réservé du contenu 9">
            <a:extLst>
              <a:ext uri="{FF2B5EF4-FFF2-40B4-BE49-F238E27FC236}">
                <a16:creationId xmlns:a16="http://schemas.microsoft.com/office/drawing/2014/main" id="{81AAB747-2268-CB5E-FBF3-3AF26ABC6387}"/>
              </a:ext>
            </a:extLst>
          </p:cNvPr>
          <p:cNvPicPr>
            <a:picLocks noGrp="1" noChangeAspect="1"/>
          </p:cNvPicPr>
          <p:nvPr>
            <p:ph idx="1"/>
          </p:nvPr>
        </p:nvPicPr>
        <p:blipFill>
          <a:blip r:embed="rId3"/>
          <a:stretch>
            <a:fillRect/>
          </a:stretch>
        </p:blipFill>
        <p:spPr>
          <a:xfrm>
            <a:off x="8542684" y="2420888"/>
            <a:ext cx="1685925" cy="2381250"/>
          </a:xfrm>
        </p:spPr>
      </p:pic>
      <p:pic>
        <p:nvPicPr>
          <p:cNvPr id="5" name="Image 4">
            <a:extLst>
              <a:ext uri="{FF2B5EF4-FFF2-40B4-BE49-F238E27FC236}">
                <a16:creationId xmlns:a16="http://schemas.microsoft.com/office/drawing/2014/main" id="{E8478CAB-4CE8-3A30-7796-5849F5DCE843}"/>
              </a:ext>
            </a:extLst>
          </p:cNvPr>
          <p:cNvPicPr>
            <a:picLocks noChangeAspect="1"/>
          </p:cNvPicPr>
          <p:nvPr/>
        </p:nvPicPr>
        <p:blipFill>
          <a:blip r:embed="rId4"/>
          <a:stretch>
            <a:fillRect/>
          </a:stretch>
        </p:blipFill>
        <p:spPr>
          <a:xfrm>
            <a:off x="15791" y="1496803"/>
            <a:ext cx="5292090" cy="4526280"/>
          </a:xfrm>
          <a:prstGeom prst="rect">
            <a:avLst/>
          </a:prstGeom>
        </p:spPr>
      </p:pic>
    </p:spTree>
    <p:extLst>
      <p:ext uri="{BB962C8B-B14F-4D97-AF65-F5344CB8AC3E}">
        <p14:creationId xmlns:p14="http://schemas.microsoft.com/office/powerpoint/2010/main" val="427428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30AE00FE-3E63-F236-2DF2-9E346FB20435}"/>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489699DF-65B7-B5E4-CF4C-CAC128909552}"/>
              </a:ext>
            </a:extLst>
          </p:cNvPr>
          <p:cNvSpPr>
            <a:spLocks noGrp="1"/>
          </p:cNvSpPr>
          <p:nvPr>
            <p:ph type="title"/>
          </p:nvPr>
        </p:nvSpPr>
        <p:spPr>
          <a:xfrm>
            <a:off x="1451200" y="804519"/>
            <a:ext cx="9600775" cy="1049235"/>
          </a:xfrm>
        </p:spPr>
        <p:txBody>
          <a:bodyPr>
            <a:normAutofit/>
          </a:bodyPr>
          <a:lstStyle/>
          <a:p>
            <a:r>
              <a:rPr lang="fr-FR" dirty="0"/>
              <a:t>B - Méthodologie de l’analyse</a:t>
            </a:r>
          </a:p>
        </p:txBody>
      </p:sp>
      <p:sp>
        <p:nvSpPr>
          <p:cNvPr id="4" name="Espace réservé du numéro de diapositive 3">
            <a:extLst>
              <a:ext uri="{FF2B5EF4-FFF2-40B4-BE49-F238E27FC236}">
                <a16:creationId xmlns:a16="http://schemas.microsoft.com/office/drawing/2014/main" id="{82F1F74E-11CF-B4FC-FF98-6A543E4783AF}"/>
              </a:ext>
            </a:extLst>
          </p:cNvPr>
          <p:cNvSpPr>
            <a:spLocks noGrp="1"/>
          </p:cNvSpPr>
          <p:nvPr>
            <p:ph type="sldNum" sz="quarter" idx="12"/>
          </p:nvPr>
        </p:nvSpPr>
        <p:spPr>
          <a:xfrm>
            <a:off x="479934" y="798973"/>
            <a:ext cx="810808" cy="503578"/>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6</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0" name="Graphic 9" descr="Magnifying glass">
            <a:extLst>
              <a:ext uri="{FF2B5EF4-FFF2-40B4-BE49-F238E27FC236}">
                <a16:creationId xmlns:a16="http://schemas.microsoft.com/office/drawing/2014/main" id="{ED63C594-D026-F5FA-558A-3DDB27D9C9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1200" y="2015732"/>
            <a:ext cx="3450613" cy="3450613"/>
          </a:xfrm>
          <a:prstGeom prst="rect">
            <a:avLst/>
          </a:prstGeom>
        </p:spPr>
      </p:pic>
    </p:spTree>
    <p:extLst>
      <p:ext uri="{BB962C8B-B14F-4D97-AF65-F5344CB8AC3E}">
        <p14:creationId xmlns:p14="http://schemas.microsoft.com/office/powerpoint/2010/main" val="1977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3AC1-A517-85FE-203F-C3A3EEC184B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DF16623-064A-8D0A-76A1-698070706CE2}"/>
              </a:ext>
            </a:extLst>
          </p:cNvPr>
          <p:cNvSpPr>
            <a:spLocks noGrp="1"/>
          </p:cNvSpPr>
          <p:nvPr>
            <p:ph type="title"/>
          </p:nvPr>
        </p:nvSpPr>
        <p:spPr/>
        <p:txBody>
          <a:bodyPr>
            <a:normAutofit fontScale="90000"/>
          </a:bodyPr>
          <a:lstStyle/>
          <a:p>
            <a:r>
              <a:rPr lang="fr-FR" sz="2400" dirty="0"/>
              <a:t>Nettoyage sur le fichier Valeurs foncières :</a:t>
            </a:r>
            <a:br>
              <a:rPr lang="fr-FR" dirty="0"/>
            </a:br>
            <a:r>
              <a:rPr lang="fr-FR" sz="2800" dirty="0"/>
              <a:t>SUPPRESSION de 2 lignes avec des surfaces réelles bâties &lt;= 4m2 : =&gt; 34149 lignes</a:t>
            </a:r>
          </a:p>
        </p:txBody>
      </p:sp>
      <p:sp>
        <p:nvSpPr>
          <p:cNvPr id="4" name="Espace réservé du numéro de diapositive 3">
            <a:extLst>
              <a:ext uri="{FF2B5EF4-FFF2-40B4-BE49-F238E27FC236}">
                <a16:creationId xmlns:a16="http://schemas.microsoft.com/office/drawing/2014/main" id="{465C32CC-208F-6B3C-0399-1583BA117A5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Image 4">
            <a:extLst>
              <a:ext uri="{FF2B5EF4-FFF2-40B4-BE49-F238E27FC236}">
                <a16:creationId xmlns:a16="http://schemas.microsoft.com/office/drawing/2014/main" id="{EB8E2350-5638-943D-ED98-8F5DF26EE30B}"/>
              </a:ext>
            </a:extLst>
          </p:cNvPr>
          <p:cNvPicPr>
            <a:picLocks noChangeAspect="1"/>
          </p:cNvPicPr>
          <p:nvPr/>
        </p:nvPicPr>
        <p:blipFill>
          <a:blip r:embed="rId3"/>
          <a:srcRect b="67287"/>
          <a:stretch/>
        </p:blipFill>
        <p:spPr>
          <a:xfrm>
            <a:off x="621804" y="1746396"/>
            <a:ext cx="6685801" cy="1682604"/>
          </a:xfrm>
          <a:prstGeom prst="rect">
            <a:avLst/>
          </a:prstGeom>
        </p:spPr>
      </p:pic>
      <p:pic>
        <p:nvPicPr>
          <p:cNvPr id="9" name="Espace réservé du contenu 8">
            <a:extLst>
              <a:ext uri="{FF2B5EF4-FFF2-40B4-BE49-F238E27FC236}">
                <a16:creationId xmlns:a16="http://schemas.microsoft.com/office/drawing/2014/main" id="{0585D85A-3CB4-D043-BC71-CD5A33133EB4}"/>
              </a:ext>
            </a:extLst>
          </p:cNvPr>
          <p:cNvPicPr>
            <a:picLocks noGrp="1" noChangeAspect="1"/>
          </p:cNvPicPr>
          <p:nvPr>
            <p:ph idx="1"/>
          </p:nvPr>
        </p:nvPicPr>
        <p:blipFill>
          <a:blip r:embed="rId3"/>
          <a:srcRect t="51439" b="24379"/>
          <a:stretch/>
        </p:blipFill>
        <p:spPr>
          <a:xfrm>
            <a:off x="621804" y="3429000"/>
            <a:ext cx="8507012" cy="1582612"/>
          </a:xfrm>
          <a:prstGeom prst="rect">
            <a:avLst/>
          </a:prstGeom>
        </p:spPr>
      </p:pic>
      <p:pic>
        <p:nvPicPr>
          <p:cNvPr id="10" name="Image 9">
            <a:extLst>
              <a:ext uri="{FF2B5EF4-FFF2-40B4-BE49-F238E27FC236}">
                <a16:creationId xmlns:a16="http://schemas.microsoft.com/office/drawing/2014/main" id="{CD2848F8-44E8-82BC-2670-B8D0FDF3F164}"/>
              </a:ext>
            </a:extLst>
          </p:cNvPr>
          <p:cNvPicPr>
            <a:picLocks noChangeAspect="1"/>
          </p:cNvPicPr>
          <p:nvPr/>
        </p:nvPicPr>
        <p:blipFill>
          <a:blip r:embed="rId3"/>
          <a:srcRect t="91733"/>
          <a:stretch/>
        </p:blipFill>
        <p:spPr>
          <a:xfrm>
            <a:off x="592013" y="5020740"/>
            <a:ext cx="6685801" cy="425196"/>
          </a:xfrm>
          <a:prstGeom prst="rect">
            <a:avLst/>
          </a:prstGeom>
        </p:spPr>
      </p:pic>
    </p:spTree>
    <p:extLst>
      <p:ext uri="{BB962C8B-B14F-4D97-AF65-F5344CB8AC3E}">
        <p14:creationId xmlns:p14="http://schemas.microsoft.com/office/powerpoint/2010/main" val="29572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588C5-CA53-7E9A-0FAD-66B3DA7B80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1E2B092-1118-240C-8184-4DF23F93B92F}"/>
              </a:ext>
            </a:extLst>
          </p:cNvPr>
          <p:cNvSpPr>
            <a:spLocks noGrp="1"/>
          </p:cNvSpPr>
          <p:nvPr>
            <p:ph type="title"/>
          </p:nvPr>
        </p:nvSpPr>
        <p:spPr/>
        <p:txBody>
          <a:bodyPr>
            <a:normAutofit fontScale="90000"/>
          </a:bodyPr>
          <a:lstStyle/>
          <a:p>
            <a:r>
              <a:rPr lang="fr-FR" sz="2400" dirty="0"/>
              <a:t>Nettoyage sur le fichier Valeurs foncières :</a:t>
            </a:r>
            <a:br>
              <a:rPr lang="fr-FR" dirty="0"/>
            </a:br>
            <a:r>
              <a:rPr lang="fr-FR" sz="2800" dirty="0"/>
              <a:t>SUPPRESSION de 3 lignes avec des valeurs foncières &lt;=2_500 euros : =&gt;34146 lignes</a:t>
            </a:r>
          </a:p>
        </p:txBody>
      </p:sp>
      <p:sp>
        <p:nvSpPr>
          <p:cNvPr id="4" name="Espace réservé du numéro de diapositive 3">
            <a:extLst>
              <a:ext uri="{FF2B5EF4-FFF2-40B4-BE49-F238E27FC236}">
                <a16:creationId xmlns:a16="http://schemas.microsoft.com/office/drawing/2014/main" id="{DC3D69DA-76ED-84D0-D795-563F71DB7EF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7" name="Image 6">
            <a:extLst>
              <a:ext uri="{FF2B5EF4-FFF2-40B4-BE49-F238E27FC236}">
                <a16:creationId xmlns:a16="http://schemas.microsoft.com/office/drawing/2014/main" id="{87860A32-68C7-B10F-F6D4-DB1E8A5DEA16}"/>
              </a:ext>
            </a:extLst>
          </p:cNvPr>
          <p:cNvPicPr>
            <a:picLocks noChangeAspect="1"/>
          </p:cNvPicPr>
          <p:nvPr/>
        </p:nvPicPr>
        <p:blipFill>
          <a:blip r:embed="rId3"/>
          <a:srcRect t="19787" b="44397"/>
          <a:stretch/>
        </p:blipFill>
        <p:spPr>
          <a:xfrm>
            <a:off x="981844" y="2118574"/>
            <a:ext cx="7737007" cy="1842184"/>
          </a:xfrm>
          <a:prstGeom prst="rect">
            <a:avLst/>
          </a:prstGeom>
        </p:spPr>
      </p:pic>
      <p:pic>
        <p:nvPicPr>
          <p:cNvPr id="8" name="Espace réservé du contenu 7">
            <a:extLst>
              <a:ext uri="{FF2B5EF4-FFF2-40B4-BE49-F238E27FC236}">
                <a16:creationId xmlns:a16="http://schemas.microsoft.com/office/drawing/2014/main" id="{D956E31C-E2C1-8CAA-6E63-9B00912FC23F}"/>
              </a:ext>
            </a:extLst>
          </p:cNvPr>
          <p:cNvPicPr>
            <a:picLocks noGrp="1" noChangeAspect="1"/>
          </p:cNvPicPr>
          <p:nvPr>
            <p:ph idx="1"/>
          </p:nvPr>
        </p:nvPicPr>
        <p:blipFill>
          <a:blip r:embed="rId4"/>
          <a:srcRect t="26188" b="43828"/>
          <a:stretch/>
        </p:blipFill>
        <p:spPr>
          <a:xfrm>
            <a:off x="981844" y="4103026"/>
            <a:ext cx="8688012" cy="1253949"/>
          </a:xfrm>
          <a:prstGeom prst="rect">
            <a:avLst/>
          </a:prstGeom>
        </p:spPr>
      </p:pic>
      <p:pic>
        <p:nvPicPr>
          <p:cNvPr id="11" name="Image 10">
            <a:extLst>
              <a:ext uri="{FF2B5EF4-FFF2-40B4-BE49-F238E27FC236}">
                <a16:creationId xmlns:a16="http://schemas.microsoft.com/office/drawing/2014/main" id="{4AC8E3AF-A070-81F2-4D0D-0612E02E1608}"/>
              </a:ext>
            </a:extLst>
          </p:cNvPr>
          <p:cNvPicPr>
            <a:picLocks noChangeAspect="1"/>
          </p:cNvPicPr>
          <p:nvPr/>
        </p:nvPicPr>
        <p:blipFill>
          <a:blip r:embed="rId4"/>
          <a:srcRect t="84777"/>
          <a:stretch/>
        </p:blipFill>
        <p:spPr>
          <a:xfrm>
            <a:off x="981844" y="5499243"/>
            <a:ext cx="8688012" cy="636654"/>
          </a:xfrm>
          <a:prstGeom prst="rect">
            <a:avLst/>
          </a:prstGeom>
        </p:spPr>
      </p:pic>
      <p:pic>
        <p:nvPicPr>
          <p:cNvPr id="12" name="Image 11">
            <a:extLst>
              <a:ext uri="{FF2B5EF4-FFF2-40B4-BE49-F238E27FC236}">
                <a16:creationId xmlns:a16="http://schemas.microsoft.com/office/drawing/2014/main" id="{DCD6849C-776A-E5E6-586A-6DC054A326D8}"/>
              </a:ext>
            </a:extLst>
          </p:cNvPr>
          <p:cNvPicPr>
            <a:picLocks noChangeAspect="1"/>
          </p:cNvPicPr>
          <p:nvPr/>
        </p:nvPicPr>
        <p:blipFill>
          <a:blip r:embed="rId3"/>
          <a:stretch>
            <a:fillRect/>
          </a:stretch>
        </p:blipFill>
        <p:spPr>
          <a:xfrm>
            <a:off x="2225908" y="8124512"/>
            <a:ext cx="7737007" cy="5143500"/>
          </a:xfrm>
          <a:prstGeom prst="rect">
            <a:avLst/>
          </a:prstGeom>
        </p:spPr>
      </p:pic>
    </p:spTree>
    <p:extLst>
      <p:ext uri="{BB962C8B-B14F-4D97-AF65-F5344CB8AC3E}">
        <p14:creationId xmlns:p14="http://schemas.microsoft.com/office/powerpoint/2010/main" val="406165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162EC-805A-5188-9D7B-98A6BF85554C}"/>
            </a:ext>
          </a:extLst>
        </p:cNvPr>
        <p:cNvGrpSpPr/>
        <p:nvPr/>
      </p:nvGrpSpPr>
      <p:grpSpPr>
        <a:xfrm>
          <a:off x="0" y="0"/>
          <a:ext cx="0" cy="0"/>
          <a:chOff x="0" y="0"/>
          <a:chExt cx="0" cy="0"/>
        </a:xfrm>
      </p:grpSpPr>
      <p:sp>
        <p:nvSpPr>
          <p:cNvPr id="3" name="Flèche : droite 2">
            <a:extLst>
              <a:ext uri="{FF2B5EF4-FFF2-40B4-BE49-F238E27FC236}">
                <a16:creationId xmlns:a16="http://schemas.microsoft.com/office/drawing/2014/main" id="{0CA433A2-78BC-68D2-F47F-ED0DD754F2F4}"/>
              </a:ext>
            </a:extLst>
          </p:cNvPr>
          <p:cNvSpPr/>
          <p:nvPr/>
        </p:nvSpPr>
        <p:spPr>
          <a:xfrm>
            <a:off x="5680703" y="2084130"/>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 name="Titre 1">
            <a:extLst>
              <a:ext uri="{FF2B5EF4-FFF2-40B4-BE49-F238E27FC236}">
                <a16:creationId xmlns:a16="http://schemas.microsoft.com/office/drawing/2014/main" id="{3D05F307-F8C6-07E7-5B17-1A45B106F720}"/>
              </a:ext>
            </a:extLst>
          </p:cNvPr>
          <p:cNvSpPr>
            <a:spLocks noGrp="1"/>
          </p:cNvSpPr>
          <p:nvPr>
            <p:ph type="title"/>
          </p:nvPr>
        </p:nvSpPr>
        <p:spPr/>
        <p:txBody>
          <a:bodyPr>
            <a:normAutofit/>
          </a:bodyPr>
          <a:lstStyle/>
          <a:p>
            <a:pPr>
              <a:spcBef>
                <a:spcPts val="0"/>
              </a:spcBef>
            </a:pPr>
            <a:r>
              <a:rPr lang="fr-FR" sz="2800" kern="100" dirty="0">
                <a:effectLst/>
                <a:latin typeface="Aptos" panose="020B0004020202020204" pitchFamily="34" charset="0"/>
                <a:ea typeface="Aptos" panose="020B0004020202020204" pitchFamily="34" charset="0"/>
                <a:cs typeface="Times New Roman" panose="02020603050405020304" pitchFamily="18" charset="0"/>
              </a:rPr>
              <a:t>8. Le classement des régions par rapport au prix au mètre carré des appartement de plus de 4 pièces. Complément</a:t>
            </a:r>
          </a:p>
        </p:txBody>
      </p:sp>
      <p:sp>
        <p:nvSpPr>
          <p:cNvPr id="5" name="Espace réservé du contenu 4">
            <a:extLst>
              <a:ext uri="{FF2B5EF4-FFF2-40B4-BE49-F238E27FC236}">
                <a16:creationId xmlns:a16="http://schemas.microsoft.com/office/drawing/2014/main" id="{CFA9636A-49DE-9F67-6359-D9034A424C1F}"/>
              </a:ext>
            </a:extLst>
          </p:cNvPr>
          <p:cNvSpPr>
            <a:spLocks noGrp="1"/>
          </p:cNvSpPr>
          <p:nvPr>
            <p:ph idx="1"/>
          </p:nvPr>
        </p:nvSpPr>
        <p:spPr>
          <a:xfrm>
            <a:off x="650855" y="1599898"/>
            <a:ext cx="4795486" cy="2117134"/>
          </a:xfrm>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--Nbre de ventes pour '</a:t>
            </a:r>
            <a:r>
              <a:rPr lang="fr-FR" sz="1200" dirty="0" err="1">
                <a:latin typeface="Aptos" panose="020B0004020202020204" pitchFamily="34" charset="0"/>
                <a:cs typeface="Arial" panose="020B0604020202020204" pitchFamily="34" charset="0"/>
              </a:rPr>
              <a:t>Guadeloupe','Guyane</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Region</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COUNT(DISTINCT </a:t>
            </a:r>
            <a:r>
              <a:rPr lang="fr-FR" sz="1200" dirty="0" err="1">
                <a:latin typeface="Aptos" panose="020B0004020202020204" pitchFamily="34" charset="0"/>
                <a:cs typeface="Arial" panose="020B0604020202020204" pitchFamily="34" charset="0"/>
              </a:rPr>
              <a:t>Id_vente</a:t>
            </a:r>
            <a:r>
              <a:rPr lang="fr-FR" sz="1200" dirty="0">
                <a:latin typeface="Aptos" panose="020B0004020202020204" pitchFamily="34" charset="0"/>
                <a:cs typeface="Arial" panose="020B0604020202020204" pitchFamily="34" charset="0"/>
              </a:rPr>
              <a:t>) AS "Nbre de Vente "  </a:t>
            </a: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IN ('</a:t>
            </a:r>
            <a:r>
              <a:rPr lang="fr-FR" sz="1200" dirty="0" err="1">
                <a:latin typeface="Aptos" panose="020B0004020202020204" pitchFamily="34" charset="0"/>
                <a:cs typeface="Arial" panose="020B0604020202020204" pitchFamily="34" charset="0"/>
              </a:rPr>
              <a:t>Guadeloupe','Guyane</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total_piece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a:t>
            </a:r>
            <a:r>
              <a:rPr lang="fr-FR" sz="1200" dirty="0" err="1">
                <a:latin typeface="Aptos" panose="020B0004020202020204" pitchFamily="34" charset="0"/>
                <a:cs typeface="Arial" panose="020B0604020202020204" pitchFamily="34" charset="0"/>
              </a:rPr>
              <a:t>nom_region</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type_local</a:t>
            </a: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total_piece</a:t>
            </a:r>
            <a:r>
              <a:rPr lang="fr-FR" sz="1200" dirty="0">
                <a:latin typeface="Aptos" panose="020B0004020202020204" pitchFamily="34" charset="0"/>
                <a:cs typeface="Arial" panose="020B0604020202020204" pitchFamily="34" charset="0"/>
              </a:rPr>
              <a:t> DESC;</a:t>
            </a:r>
          </a:p>
        </p:txBody>
      </p:sp>
      <p:sp>
        <p:nvSpPr>
          <p:cNvPr id="4" name="Espace réservé du numéro de diapositive 3">
            <a:extLst>
              <a:ext uri="{FF2B5EF4-FFF2-40B4-BE49-F238E27FC236}">
                <a16:creationId xmlns:a16="http://schemas.microsoft.com/office/drawing/2014/main" id="{15EAF578-96BE-E832-9452-1D8A7082744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Espace réservé du contenu 7">
            <a:extLst>
              <a:ext uri="{FF2B5EF4-FFF2-40B4-BE49-F238E27FC236}">
                <a16:creationId xmlns:a16="http://schemas.microsoft.com/office/drawing/2014/main" id="{00A3FF57-67C5-FC27-1682-62CE9B4A9057}"/>
              </a:ext>
            </a:extLst>
          </p:cNvPr>
          <p:cNvPicPr>
            <a:picLocks noGrp="1" noChangeAspect="1"/>
          </p:cNvPicPr>
          <p:nvPr>
            <p:ph idx="13"/>
          </p:nvPr>
        </p:nvPicPr>
        <p:blipFill>
          <a:blip r:embed="rId3"/>
          <a:srcRect/>
          <a:stretch/>
        </p:blipFill>
        <p:spPr>
          <a:xfrm>
            <a:off x="6578939" y="1625130"/>
            <a:ext cx="5438095" cy="2066667"/>
          </a:xfrm>
        </p:spPr>
      </p:pic>
      <p:sp>
        <p:nvSpPr>
          <p:cNvPr id="11" name="Espace réservé du contenu 4">
            <a:extLst>
              <a:ext uri="{FF2B5EF4-FFF2-40B4-BE49-F238E27FC236}">
                <a16:creationId xmlns:a16="http://schemas.microsoft.com/office/drawing/2014/main" id="{D46B18B5-5BBE-60B6-DC71-CC9226DB704A}"/>
              </a:ext>
            </a:extLst>
          </p:cNvPr>
          <p:cNvSpPr txBox="1">
            <a:spLocks/>
          </p:cNvSpPr>
          <p:nvPr/>
        </p:nvSpPr>
        <p:spPr>
          <a:xfrm>
            <a:off x="621804" y="4426597"/>
            <a:ext cx="8064896" cy="4425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800" dirty="0">
                <a:latin typeface="Aptos" panose="020B0004020202020204" pitchFamily="34" charset="0"/>
                <a:cs typeface="Arial" panose="020B0604020202020204" pitchFamily="34" charset="0"/>
              </a:rPr>
              <a:t>La Guadeloupe et la Guyane n’ont pas vendu d’appartement de plus de 4 pièces.</a:t>
            </a:r>
          </a:p>
        </p:txBody>
      </p:sp>
    </p:spTree>
    <p:extLst>
      <p:ext uri="{BB962C8B-B14F-4D97-AF65-F5344CB8AC3E}">
        <p14:creationId xmlns:p14="http://schemas.microsoft.com/office/powerpoint/2010/main" val="48219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5F05-1ED5-77DC-701D-2613A87E674E}"/>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A054314-F240-43BD-59D8-527B91AF4C50}"/>
              </a:ext>
            </a:extLst>
          </p:cNvPr>
          <p:cNvSpPr>
            <a:spLocks noGrp="1"/>
          </p:cNvSpPr>
          <p:nvPr>
            <p:ph type="title"/>
          </p:nvPr>
        </p:nvSpPr>
        <p:spPr/>
        <p:txBody>
          <a:bodyPr/>
          <a:lstStyle/>
          <a:p>
            <a:r>
              <a:rPr lang="fr-FR" dirty="0"/>
              <a:t>ANNEXE - FIN</a:t>
            </a:r>
          </a:p>
        </p:txBody>
      </p:sp>
      <p:sp>
        <p:nvSpPr>
          <p:cNvPr id="6" name="Espace réservé du texte 5">
            <a:extLst>
              <a:ext uri="{FF2B5EF4-FFF2-40B4-BE49-F238E27FC236}">
                <a16:creationId xmlns:a16="http://schemas.microsoft.com/office/drawing/2014/main" id="{DBD2E500-1701-242B-8F9B-5372D8DB40B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9682E74-A403-4DF5-0526-6308AC075986}"/>
              </a:ext>
            </a:extLst>
          </p:cNvPr>
          <p:cNvSpPr>
            <a:spLocks noGrp="1"/>
          </p:cNvSpPr>
          <p:nvPr>
            <p:ph type="sldNum" sz="quarter" idx="12"/>
          </p:nvPr>
        </p:nvSpPr>
        <p:spPr/>
        <p:txBody>
          <a:bodyPr/>
          <a:lstStyle/>
          <a:p>
            <a:pPr rtl="0"/>
            <a:fld id="{7DC1BBB0-96F0-4077-A278-0F3FB5C104D3}" type="slidenum">
              <a:rPr lang="fr-FR" noProof="0" smtClean="0"/>
              <a:t>63</a:t>
            </a:fld>
            <a:endParaRPr lang="fr-FR" noProof="0"/>
          </a:p>
        </p:txBody>
      </p:sp>
    </p:spTree>
    <p:extLst>
      <p:ext uri="{BB962C8B-B14F-4D97-AF65-F5344CB8AC3E}">
        <p14:creationId xmlns:p14="http://schemas.microsoft.com/office/powerpoint/2010/main" val="338372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F9D72-EA59-FA1E-8362-33BBE2641A8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6321E64-A9EC-02D7-99CD-2D70DC761C5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4CF55C2-7D99-CFA2-B2E4-538F3FCCFAFB}"/>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28E1E27-F69A-F2F0-4AE5-C8E7019E8AF5}"/>
              </a:ext>
            </a:extLst>
          </p:cNvPr>
          <p:cNvSpPr>
            <a:spLocks noGrp="1"/>
          </p:cNvSpPr>
          <p:nvPr>
            <p:ph type="sldNum" sz="quarter" idx="12"/>
          </p:nvPr>
        </p:nvSpPr>
        <p:spPr/>
        <p:txBody>
          <a:bodyPr/>
          <a:lstStyle/>
          <a:p>
            <a:pPr rtl="0"/>
            <a:fld id="{7DC1BBB0-96F0-4077-A278-0F3FB5C104D3}" type="slidenum">
              <a:rPr lang="fr-FR" noProof="0" smtClean="0"/>
              <a:t>64</a:t>
            </a:fld>
            <a:endParaRPr lang="fr-FR" noProof="0"/>
          </a:p>
        </p:txBody>
      </p:sp>
    </p:spTree>
    <p:extLst>
      <p:ext uri="{BB962C8B-B14F-4D97-AF65-F5344CB8AC3E}">
        <p14:creationId xmlns:p14="http://schemas.microsoft.com/office/powerpoint/2010/main" val="24426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8B64F3-2404-732D-C161-395930CB266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D12147E-C725-4BB2-1422-A4A8995094CD}"/>
              </a:ext>
            </a:extLst>
          </p:cNvPr>
          <p:cNvSpPr>
            <a:spLocks noGrp="1"/>
          </p:cNvSpPr>
          <p:nvPr>
            <p:ph type="title"/>
          </p:nvPr>
        </p:nvSpPr>
        <p:spPr>
          <a:xfrm>
            <a:off x="621804" y="72532"/>
            <a:ext cx="10945216" cy="836189"/>
          </a:xfrm>
        </p:spPr>
        <p:txBody>
          <a:bodyPr>
            <a:normAutofit/>
          </a:bodyPr>
          <a:lstStyle/>
          <a:p>
            <a:pPr>
              <a:spcBef>
                <a:spcPts val="0"/>
              </a:spcBef>
            </a:pPr>
            <a:r>
              <a:rPr lang="fr-FR" sz="2400" kern="100" dirty="0">
                <a:effectLst/>
                <a:latin typeface="Aptos" panose="020B0004020202020204" pitchFamily="34" charset="0"/>
                <a:ea typeface="Aptos" panose="020B0004020202020204" pitchFamily="34" charset="0"/>
                <a:cs typeface="Times New Roman" panose="02020603050405020304" pitchFamily="18" charset="0"/>
              </a:rPr>
              <a:t>11. Les moyennes de valeurs foncières pour le top 3 des communes des départements 6, 13, 33, 59 et 69. –CREATION de VUE par DEPARTEMENT</a:t>
            </a:r>
          </a:p>
        </p:txBody>
      </p:sp>
      <p:sp>
        <p:nvSpPr>
          <p:cNvPr id="4" name="Espace réservé du numéro de diapositive 3">
            <a:extLst>
              <a:ext uri="{FF2B5EF4-FFF2-40B4-BE49-F238E27FC236}">
                <a16:creationId xmlns:a16="http://schemas.microsoft.com/office/drawing/2014/main" id="{0FF1BF91-86D3-7F99-E7C9-6D718771394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5" name="Espace réservé du contenu 4">
            <a:extLst>
              <a:ext uri="{FF2B5EF4-FFF2-40B4-BE49-F238E27FC236}">
                <a16:creationId xmlns:a16="http://schemas.microsoft.com/office/drawing/2014/main" id="{001C7DCB-F0FA-0782-7DF1-7548858B9072}"/>
              </a:ext>
            </a:extLst>
          </p:cNvPr>
          <p:cNvSpPr>
            <a:spLocks noGrp="1"/>
          </p:cNvSpPr>
          <p:nvPr>
            <p:ph idx="4294967295"/>
          </p:nvPr>
        </p:nvSpPr>
        <p:spPr>
          <a:xfrm>
            <a:off x="261762" y="1026231"/>
            <a:ext cx="4464498" cy="2065481"/>
          </a:xfrm>
          <a:ln/>
        </p:spPr>
        <p:style>
          <a:lnRef idx="2">
            <a:schemeClr val="dk1"/>
          </a:lnRef>
          <a:fillRef idx="1">
            <a:schemeClr val="lt1"/>
          </a:fillRef>
          <a:effectRef idx="0">
            <a:schemeClr val="dk1"/>
          </a:effectRef>
          <a:fontRef idx="minor">
            <a:schemeClr val="dk1"/>
          </a:fontRef>
        </p:style>
        <p:txBody>
          <a:bodyPr>
            <a:noAutofit/>
          </a:bodyPr>
          <a:lstStyle/>
          <a:p>
            <a:pPr marL="0" indent="0">
              <a:spcBef>
                <a:spcPts val="0"/>
              </a:spcBef>
              <a:buNone/>
            </a:pPr>
            <a:r>
              <a:rPr lang="fr-FR" sz="1200" dirty="0">
                <a:latin typeface="Aptos" panose="020B0004020202020204" pitchFamily="34" charset="0"/>
                <a:cs typeface="Arial" panose="020B0604020202020204" pitchFamily="34" charset="0"/>
              </a:rPr>
              <a:t>CREATE VIEW VF_D006 AS</a:t>
            </a:r>
          </a:p>
          <a:p>
            <a:pPr marL="0" indent="0">
              <a:spcBef>
                <a:spcPts val="0"/>
              </a:spcBef>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a:t>
            </a:r>
          </a:p>
          <a:p>
            <a:pPr marL="0" indent="0">
              <a:spcBef>
                <a:spcPts val="0"/>
              </a:spcBef>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AS Commune,</a:t>
            </a:r>
          </a:p>
          <a:p>
            <a:pPr marL="0" indent="0">
              <a:spcBef>
                <a:spcPts val="0"/>
              </a:spcBef>
              <a:buNone/>
            </a:pPr>
            <a:r>
              <a:rPr lang="fr-FR" sz="1200" dirty="0">
                <a:latin typeface="Aptos" panose="020B0004020202020204" pitchFamily="34" charset="0"/>
                <a:cs typeface="Arial" panose="020B0604020202020204" pitchFamily="34" charset="0"/>
              </a:rPr>
              <a:t>	ROUND(AVG(Valeur)) AS </a:t>
            </a:r>
            <a:r>
              <a:rPr lang="fr-FR" sz="1200" dirty="0" err="1">
                <a:latin typeface="Aptos" panose="020B0004020202020204" pitchFamily="34" charset="0"/>
                <a:cs typeface="Arial" panose="020B0604020202020204" pitchFamily="34" charset="0"/>
              </a:rPr>
              <a:t>Valeur_fonciere_moyenne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FROM VUE_GLOBALE</a:t>
            </a:r>
          </a:p>
          <a:p>
            <a:pPr marL="0" indent="0">
              <a:spcBef>
                <a:spcPts val="0"/>
              </a:spcBef>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'D006’</a:t>
            </a:r>
          </a:p>
          <a:p>
            <a:pPr marL="0" indent="0">
              <a:spcBef>
                <a:spcPts val="0"/>
              </a:spcBef>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a:t>
            </a:r>
            <a:r>
              <a:rPr lang="fr-FR" sz="1200" dirty="0" err="1">
                <a:latin typeface="Aptos" panose="020B0004020202020204" pitchFamily="34" charset="0"/>
                <a:cs typeface="Arial" panose="020B0604020202020204" pitchFamily="34" charset="0"/>
              </a:rPr>
              <a:t>nom_commune</a:t>
            </a:r>
            <a:endParaRPr lang="fr-FR" sz="1200" dirty="0">
              <a:latin typeface="Aptos" panose="020B0004020202020204" pitchFamily="34" charset="0"/>
              <a:cs typeface="Arial" panose="020B0604020202020204" pitchFamily="34" charset="0"/>
            </a:endParaRPr>
          </a:p>
          <a:p>
            <a:pPr marL="0" indent="0">
              <a:spcBef>
                <a:spcPts val="0"/>
              </a:spcBef>
              <a:buNone/>
            </a:pPr>
            <a:r>
              <a:rPr lang="fr-FR" sz="1200" dirty="0">
                <a:latin typeface="Aptos" panose="020B0004020202020204" pitchFamily="34" charset="0"/>
                <a:cs typeface="Arial" panose="020B0604020202020204" pitchFamily="34" charset="0"/>
              </a:rPr>
              <a:t>ORDER BY AVG(Valeur) DESC</a:t>
            </a:r>
          </a:p>
          <a:p>
            <a:pPr marL="0" indent="0">
              <a:spcBef>
                <a:spcPts val="0"/>
              </a:spcBef>
              <a:buNone/>
            </a:pPr>
            <a:r>
              <a:rPr lang="fr-FR" sz="1200" dirty="0">
                <a:latin typeface="Aptos" panose="020B0004020202020204" pitchFamily="34" charset="0"/>
                <a:cs typeface="Arial" panose="020B0604020202020204" pitchFamily="34" charset="0"/>
              </a:rPr>
              <a:t>LIMIT 3;</a:t>
            </a:r>
          </a:p>
        </p:txBody>
      </p:sp>
      <p:sp>
        <p:nvSpPr>
          <p:cNvPr id="13" name="Flèche : droite 12">
            <a:extLst>
              <a:ext uri="{FF2B5EF4-FFF2-40B4-BE49-F238E27FC236}">
                <a16:creationId xmlns:a16="http://schemas.microsoft.com/office/drawing/2014/main" id="{164082E3-794F-C64E-FB07-41E88B5EC7E8}"/>
              </a:ext>
            </a:extLst>
          </p:cNvPr>
          <p:cNvSpPr/>
          <p:nvPr/>
        </p:nvSpPr>
        <p:spPr>
          <a:xfrm>
            <a:off x="5747543" y="2781309"/>
            <a:ext cx="693737" cy="1148669"/>
          </a:xfrm>
          <a:prstGeom prst="rightArrow">
            <a:avLst/>
          </a:prstGeom>
          <a:solidFill>
            <a:schemeClr val="accent1">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 name="Espace réservé du contenu 4">
            <a:extLst>
              <a:ext uri="{FF2B5EF4-FFF2-40B4-BE49-F238E27FC236}">
                <a16:creationId xmlns:a16="http://schemas.microsoft.com/office/drawing/2014/main" id="{0944E63A-794E-013D-3865-279B89CCF0A1}"/>
              </a:ext>
            </a:extLst>
          </p:cNvPr>
          <p:cNvSpPr txBox="1">
            <a:spLocks/>
          </p:cNvSpPr>
          <p:nvPr/>
        </p:nvSpPr>
        <p:spPr>
          <a:xfrm>
            <a:off x="261762" y="3091712"/>
            <a:ext cx="4464498" cy="206548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VF_D013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SELECT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AS </a:t>
            </a:r>
            <a:r>
              <a:rPr lang="fr-FR" sz="1200" dirty="0" err="1">
                <a:latin typeface="Aptos" panose="020B0004020202020204" pitchFamily="34" charset="0"/>
                <a:cs typeface="Arial" panose="020B0604020202020204" pitchFamily="34" charset="0"/>
              </a:rPr>
              <a:t>Departement</a:t>
            </a: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a:t>
            </a:r>
            <a:r>
              <a:rPr lang="fr-FR" sz="1200" dirty="0" err="1">
                <a:latin typeface="Aptos" panose="020B0004020202020204" pitchFamily="34" charset="0"/>
                <a:cs typeface="Arial" panose="020B0604020202020204" pitchFamily="34" charset="0"/>
              </a:rPr>
              <a:t>nom_commune</a:t>
            </a:r>
            <a:r>
              <a:rPr lang="fr-FR" sz="1200" dirty="0">
                <a:latin typeface="Aptos" panose="020B0004020202020204" pitchFamily="34" charset="0"/>
                <a:cs typeface="Arial" panose="020B0604020202020204" pitchFamily="34" charset="0"/>
              </a:rPr>
              <a:t> AS Commune,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	ROUND(AVG(Valeur)) AS </a:t>
            </a:r>
            <a:r>
              <a:rPr lang="fr-FR" sz="1200" dirty="0" err="1">
                <a:latin typeface="Aptos" panose="020B0004020202020204" pitchFamily="34" charset="0"/>
                <a:cs typeface="Arial" panose="020B0604020202020204" pitchFamily="34" charset="0"/>
              </a:rPr>
              <a:t>Valeur_fonciere_moyenne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FROM VUE_GLOBALE</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‘D013’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GROUP BY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a:t>
            </a:r>
            <a:r>
              <a:rPr lang="fr-FR" sz="1200" dirty="0" err="1">
                <a:latin typeface="Aptos" panose="020B0004020202020204" pitchFamily="34" charset="0"/>
                <a:cs typeface="Arial" panose="020B0604020202020204" pitchFamily="34" charset="0"/>
              </a:rPr>
              <a:t>nom_commune</a:t>
            </a:r>
            <a:endParaRPr lang="fr-FR" sz="1200" dirty="0">
              <a:latin typeface="Aptos" panose="020B0004020202020204" pitchFamily="34" charset="0"/>
              <a:cs typeface="Arial" panose="020B0604020202020204" pitchFamily="34" charset="0"/>
            </a:endParaRP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ORDER BY AVG(Valeur) DESC</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LIMIT 3;</a:t>
            </a:r>
          </a:p>
        </p:txBody>
      </p:sp>
      <p:sp>
        <p:nvSpPr>
          <p:cNvPr id="8" name="Espace réservé du contenu 4">
            <a:extLst>
              <a:ext uri="{FF2B5EF4-FFF2-40B4-BE49-F238E27FC236}">
                <a16:creationId xmlns:a16="http://schemas.microsoft.com/office/drawing/2014/main" id="{6F055DB8-29AB-B5A9-C1B7-D82FC97F7D76}"/>
              </a:ext>
            </a:extLst>
          </p:cNvPr>
          <p:cNvSpPr txBox="1">
            <a:spLocks/>
          </p:cNvSpPr>
          <p:nvPr/>
        </p:nvSpPr>
        <p:spPr>
          <a:xfrm>
            <a:off x="261762" y="5157193"/>
            <a:ext cx="4464498" cy="93610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dk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dk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dk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dk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dk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dk1"/>
                </a:solidFill>
                <a:effectLst/>
                <a:latin typeface="+mn-lt"/>
                <a:ea typeface="+mn-ea"/>
                <a:cs typeface="+mn-cs"/>
              </a:defRPr>
            </a:lvl9pPr>
          </a:lstStyle>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CREATE VIEW VF_D033 AS</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WHERE </a:t>
            </a:r>
            <a:r>
              <a:rPr lang="fr-FR" sz="1200" dirty="0" err="1">
                <a:latin typeface="Aptos" panose="020B0004020202020204" pitchFamily="34" charset="0"/>
                <a:cs typeface="Arial" panose="020B0604020202020204" pitchFamily="34" charset="0"/>
              </a:rPr>
              <a:t>id_departement</a:t>
            </a:r>
            <a:r>
              <a:rPr lang="fr-FR" sz="1200" dirty="0">
                <a:latin typeface="Aptos" panose="020B0004020202020204" pitchFamily="34" charset="0"/>
                <a:cs typeface="Arial" panose="020B0604020202020204" pitchFamily="34" charset="0"/>
              </a:rPr>
              <a:t> = ‘D033’</a:t>
            </a:r>
          </a:p>
          <a:p>
            <a:pPr marL="0" indent="0">
              <a:spcBef>
                <a:spcPts val="0"/>
              </a:spcBef>
              <a:buFont typeface="Arial" panose="020B0604020202020204" pitchFamily="34" charset="0"/>
              <a:buNone/>
            </a:pPr>
            <a:r>
              <a:rPr lang="fr-FR" sz="1200" dirty="0">
                <a:latin typeface="Aptos" panose="020B0004020202020204" pitchFamily="34" charset="0"/>
                <a:cs typeface="Arial" panose="020B0604020202020204" pitchFamily="34" charset="0"/>
              </a:rPr>
              <a:t>[…]</a:t>
            </a:r>
          </a:p>
        </p:txBody>
      </p:sp>
      <p:pic>
        <p:nvPicPr>
          <p:cNvPr id="12" name="Image 11">
            <a:extLst>
              <a:ext uri="{FF2B5EF4-FFF2-40B4-BE49-F238E27FC236}">
                <a16:creationId xmlns:a16="http://schemas.microsoft.com/office/drawing/2014/main" id="{79530697-ED1A-34A5-FF51-0BC40DE5B763}"/>
              </a:ext>
            </a:extLst>
          </p:cNvPr>
          <p:cNvPicPr>
            <a:picLocks noChangeAspect="1"/>
          </p:cNvPicPr>
          <p:nvPr/>
        </p:nvPicPr>
        <p:blipFill>
          <a:blip r:embed="rId3"/>
          <a:srcRect t="64116"/>
          <a:stretch/>
        </p:blipFill>
        <p:spPr>
          <a:xfrm>
            <a:off x="9040283" y="1124744"/>
            <a:ext cx="2257425" cy="2710475"/>
          </a:xfrm>
          <a:prstGeom prst="rect">
            <a:avLst/>
          </a:prstGeom>
        </p:spPr>
      </p:pic>
      <p:pic>
        <p:nvPicPr>
          <p:cNvPr id="16" name="Image 15">
            <a:extLst>
              <a:ext uri="{FF2B5EF4-FFF2-40B4-BE49-F238E27FC236}">
                <a16:creationId xmlns:a16="http://schemas.microsoft.com/office/drawing/2014/main" id="{22A102BF-53F2-1D2B-7E71-269AD6F21569}"/>
              </a:ext>
            </a:extLst>
          </p:cNvPr>
          <p:cNvPicPr>
            <a:picLocks noChangeAspect="1"/>
          </p:cNvPicPr>
          <p:nvPr/>
        </p:nvPicPr>
        <p:blipFill>
          <a:blip r:embed="rId3"/>
          <a:srcRect b="35742"/>
          <a:stretch/>
        </p:blipFill>
        <p:spPr>
          <a:xfrm>
            <a:off x="6670476" y="1124744"/>
            <a:ext cx="2257425" cy="4853656"/>
          </a:xfrm>
          <a:prstGeom prst="rect">
            <a:avLst/>
          </a:prstGeom>
        </p:spPr>
      </p:pic>
    </p:spTree>
    <p:extLst>
      <p:ext uri="{BB962C8B-B14F-4D97-AF65-F5344CB8AC3E}">
        <p14:creationId xmlns:p14="http://schemas.microsoft.com/office/powerpoint/2010/main" val="423662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C0AD0-9554-4471-5BA1-8D5DF79427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529335-EC91-6FAD-52AB-87E919496E21}"/>
              </a:ext>
            </a:extLst>
          </p:cNvPr>
          <p:cNvSpPr>
            <a:spLocks noGrp="1"/>
          </p:cNvSpPr>
          <p:nvPr>
            <p:ph type="title"/>
          </p:nvPr>
        </p:nvSpPr>
        <p:spPr/>
        <p:txBody>
          <a:bodyPr>
            <a:normAutofit/>
          </a:bodyPr>
          <a:lstStyle/>
          <a:p>
            <a:r>
              <a:rPr lang="fr-FR" sz="2800" dirty="0"/>
              <a:t>B - Méthodologie de l’analyse 1/2 </a:t>
            </a:r>
          </a:p>
        </p:txBody>
      </p:sp>
      <p:sp>
        <p:nvSpPr>
          <p:cNvPr id="3" name="Espace réservé du contenu 2">
            <a:extLst>
              <a:ext uri="{FF2B5EF4-FFF2-40B4-BE49-F238E27FC236}">
                <a16:creationId xmlns:a16="http://schemas.microsoft.com/office/drawing/2014/main" id="{ACC61B3F-6B0A-0A63-2F87-9130E9C490FC}"/>
              </a:ext>
            </a:extLst>
          </p:cNvPr>
          <p:cNvSpPr>
            <a:spLocks noGrp="1"/>
          </p:cNvSpPr>
          <p:nvPr>
            <p:ph idx="1"/>
          </p:nvPr>
        </p:nvSpPr>
        <p:spPr/>
        <p:txBody>
          <a:bodyPr>
            <a:normAutofit/>
          </a:bodyPr>
          <a:lstStyle/>
          <a:p>
            <a:r>
              <a:rPr lang="fr-FR" sz="1800" b="1" u="sng" dirty="0"/>
              <a:t>Etude et Nettoyage des données avec Python sous </a:t>
            </a:r>
            <a:r>
              <a:rPr lang="fr-FR" sz="1800" b="1" u="sng" dirty="0" err="1"/>
              <a:t>Jupyter</a:t>
            </a:r>
            <a:r>
              <a:rPr lang="fr-FR" sz="1800" b="1" u="sng" dirty="0"/>
              <a:t> Notebook :</a:t>
            </a:r>
            <a:br>
              <a:rPr lang="fr-FR" sz="1800" b="1" u="sng" dirty="0"/>
            </a:br>
            <a:r>
              <a:rPr lang="fr-FR" sz="1800" dirty="0"/>
              <a:t>- Analyse des </a:t>
            </a:r>
            <a:r>
              <a:rPr lang="fr-FR" sz="1800" b="1" dirty="0"/>
              <a:t>attributs</a:t>
            </a:r>
            <a:r>
              <a:rPr lang="fr-FR" sz="1800" dirty="0"/>
              <a:t> et </a:t>
            </a:r>
            <a:r>
              <a:rPr lang="fr-FR" sz="1800" b="1" dirty="0"/>
              <a:t>type</a:t>
            </a:r>
            <a:r>
              <a:rPr lang="fr-FR" sz="1800" dirty="0"/>
              <a:t> de données</a:t>
            </a:r>
            <a:br>
              <a:rPr lang="fr-FR" sz="1800" dirty="0"/>
            </a:br>
            <a:r>
              <a:rPr lang="fr-FR" sz="1800" dirty="0"/>
              <a:t>- </a:t>
            </a:r>
            <a:r>
              <a:rPr lang="fr-FR" sz="1800" b="1" dirty="0"/>
              <a:t>Suppression des donnés inutiles, ou non conforme au RGPD</a:t>
            </a:r>
            <a:br>
              <a:rPr lang="fr-FR" sz="1800" dirty="0"/>
            </a:br>
            <a:r>
              <a:rPr lang="fr-FR" sz="1800" dirty="0"/>
              <a:t>- </a:t>
            </a:r>
            <a:r>
              <a:rPr lang="fr-FR" sz="1800" b="1" dirty="0"/>
              <a:t>Nettoyage des données </a:t>
            </a:r>
            <a:r>
              <a:rPr lang="fr-FR" sz="1200" dirty="0"/>
              <a:t>(données vides, blanches, valeurs aberrantes)</a:t>
            </a:r>
            <a:br>
              <a:rPr lang="fr-FR" sz="1200" dirty="0"/>
            </a:br>
            <a:r>
              <a:rPr lang="fr-FR" sz="1800" dirty="0"/>
              <a:t>- </a:t>
            </a:r>
            <a:r>
              <a:rPr lang="fr-FR" sz="1800" b="1" dirty="0" err="1"/>
              <a:t>Retypage</a:t>
            </a:r>
            <a:r>
              <a:rPr lang="fr-FR" sz="1800" b="1" dirty="0"/>
              <a:t> des données et noms de colonnes</a:t>
            </a:r>
            <a:br>
              <a:rPr lang="fr-FR" sz="1800" dirty="0"/>
            </a:br>
            <a:r>
              <a:rPr lang="fr-FR" sz="1800" dirty="0"/>
              <a:t>- </a:t>
            </a:r>
            <a:r>
              <a:rPr lang="fr-FR" sz="1800" b="1" dirty="0"/>
              <a:t>Exportation en fichiers .CSV des tables nettoyées</a:t>
            </a:r>
            <a:endParaRPr lang="fr-FR" sz="1800" dirty="0"/>
          </a:p>
          <a:p>
            <a:r>
              <a:rPr lang="fr-FR" sz="1800" u="sng" dirty="0"/>
              <a:t>Création du </a:t>
            </a:r>
            <a:r>
              <a:rPr lang="fr-FR" sz="1800" b="1" u="sng" dirty="0"/>
              <a:t>Schéma relationnel </a:t>
            </a:r>
            <a:r>
              <a:rPr lang="fr-FR" sz="1800" u="sng" dirty="0"/>
              <a:t>et </a:t>
            </a:r>
            <a:r>
              <a:rPr lang="fr-FR" sz="1800" b="1" u="sng" dirty="0"/>
              <a:t>Script SQL </a:t>
            </a:r>
            <a:r>
              <a:rPr lang="fr-FR" sz="1800" u="sng" dirty="0"/>
              <a:t>de Création de BDD sous </a:t>
            </a:r>
            <a:r>
              <a:rPr lang="fr-FR" sz="1800" b="1" u="sng" dirty="0"/>
              <a:t>Looping</a:t>
            </a:r>
          </a:p>
          <a:p>
            <a:r>
              <a:rPr lang="fr-FR" sz="1800" b="1" u="sng" dirty="0"/>
              <a:t>Base de données : PostgreSQL </a:t>
            </a:r>
            <a:r>
              <a:rPr lang="fr-FR" sz="1800" u="sng" dirty="0"/>
              <a:t>:</a:t>
            </a:r>
            <a:br>
              <a:rPr lang="fr-FR" sz="1800" dirty="0"/>
            </a:br>
            <a:r>
              <a:rPr lang="fr-FR" sz="1800" dirty="0"/>
              <a:t>-</a:t>
            </a:r>
            <a:r>
              <a:rPr lang="fr-FR" sz="1800" b="1" dirty="0"/>
              <a:t> création des tables</a:t>
            </a:r>
            <a:br>
              <a:rPr lang="fr-FR" sz="1800" dirty="0"/>
            </a:br>
            <a:r>
              <a:rPr lang="fr-FR" sz="1800" dirty="0"/>
              <a:t>- </a:t>
            </a:r>
            <a:r>
              <a:rPr lang="fr-FR" sz="1800" b="1" dirty="0"/>
              <a:t>importation des Tables nettoyées </a:t>
            </a:r>
            <a:r>
              <a:rPr lang="fr-FR" sz="1800" dirty="0"/>
              <a:t>issues des fichiers CSV</a:t>
            </a:r>
            <a:br>
              <a:rPr lang="fr-FR" sz="1800" dirty="0"/>
            </a:br>
            <a:r>
              <a:rPr lang="fr-FR" sz="1800" dirty="0"/>
              <a:t>- </a:t>
            </a:r>
            <a:r>
              <a:rPr lang="fr-FR" sz="1800" b="1" dirty="0"/>
              <a:t>Requêtage SQL</a:t>
            </a:r>
          </a:p>
        </p:txBody>
      </p:sp>
      <p:sp>
        <p:nvSpPr>
          <p:cNvPr id="4" name="Espace réservé du numéro de diapositive 3">
            <a:extLst>
              <a:ext uri="{FF2B5EF4-FFF2-40B4-BE49-F238E27FC236}">
                <a16:creationId xmlns:a16="http://schemas.microsoft.com/office/drawing/2014/main" id="{19177E21-3653-6D75-2738-A525F9B444E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Graphic 9" descr="Magnifying glass">
            <a:extLst>
              <a:ext uri="{FF2B5EF4-FFF2-40B4-BE49-F238E27FC236}">
                <a16:creationId xmlns:a16="http://schemas.microsoft.com/office/drawing/2014/main" id="{CE638194-C4CB-CA63-4ABD-4AC8D2D669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2364" y="200371"/>
            <a:ext cx="640080" cy="640080"/>
          </a:xfrm>
          <a:prstGeom prst="rect">
            <a:avLst/>
          </a:prstGeom>
        </p:spPr>
      </p:pic>
      <p:pic>
        <p:nvPicPr>
          <p:cNvPr id="6" name="Image 5" descr="Une image contenant clipart, symbole, Graphique, dessin humoristique&#10;&#10;Description générée automatiquement">
            <a:extLst>
              <a:ext uri="{FF2B5EF4-FFF2-40B4-BE49-F238E27FC236}">
                <a16:creationId xmlns:a16="http://schemas.microsoft.com/office/drawing/2014/main" id="{0A4A6064-8535-F3BD-FFA7-816C178F3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2468" y="1772816"/>
            <a:ext cx="1080000" cy="1080000"/>
          </a:xfrm>
          <a:prstGeom prst="rect">
            <a:avLst/>
          </a:prstGeom>
        </p:spPr>
      </p:pic>
      <p:pic>
        <p:nvPicPr>
          <p:cNvPr id="8" name="Graphique 7">
            <a:extLst>
              <a:ext uri="{FF2B5EF4-FFF2-40B4-BE49-F238E27FC236}">
                <a16:creationId xmlns:a16="http://schemas.microsoft.com/office/drawing/2014/main" id="{DE7B36AB-70A5-760C-2BF5-DF82F74AA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2355" y="3443979"/>
            <a:ext cx="1800225" cy="900113"/>
          </a:xfrm>
          <a:prstGeom prst="rect">
            <a:avLst/>
          </a:prstGeom>
        </p:spPr>
      </p:pic>
      <p:pic>
        <p:nvPicPr>
          <p:cNvPr id="9" name="Picture 2">
            <a:extLst>
              <a:ext uri="{FF2B5EF4-FFF2-40B4-BE49-F238E27FC236}">
                <a16:creationId xmlns:a16="http://schemas.microsoft.com/office/drawing/2014/main" id="{0AE08AC5-CF68-021C-C45C-A860991A60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5743" y="4573933"/>
            <a:ext cx="97279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2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4100-70E1-7A59-83C7-AB609925233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F6F9D3-4035-1F98-90AF-9980EE25FBBD}"/>
              </a:ext>
            </a:extLst>
          </p:cNvPr>
          <p:cNvSpPr>
            <a:spLocks noGrp="1"/>
          </p:cNvSpPr>
          <p:nvPr>
            <p:ph type="title"/>
          </p:nvPr>
        </p:nvSpPr>
        <p:spPr/>
        <p:txBody>
          <a:bodyPr>
            <a:normAutofit/>
          </a:bodyPr>
          <a:lstStyle/>
          <a:p>
            <a:r>
              <a:rPr lang="fr-FR" sz="2800" dirty="0"/>
              <a:t>B - Méthodologie de l’analyse 2/2 </a:t>
            </a:r>
          </a:p>
        </p:txBody>
      </p:sp>
      <p:sp>
        <p:nvSpPr>
          <p:cNvPr id="3" name="Espace réservé du contenu 2">
            <a:extLst>
              <a:ext uri="{FF2B5EF4-FFF2-40B4-BE49-F238E27FC236}">
                <a16:creationId xmlns:a16="http://schemas.microsoft.com/office/drawing/2014/main" id="{8D9DCF50-6CA0-ED43-2320-63233CBE0CB6}"/>
              </a:ext>
            </a:extLst>
          </p:cNvPr>
          <p:cNvSpPr>
            <a:spLocks noGrp="1"/>
          </p:cNvSpPr>
          <p:nvPr>
            <p:ph idx="1"/>
          </p:nvPr>
        </p:nvSpPr>
        <p:spPr/>
        <p:txBody>
          <a:bodyPr>
            <a:normAutofit/>
          </a:bodyPr>
          <a:lstStyle/>
          <a:p>
            <a:r>
              <a:rPr lang="fr-FR" sz="1800" b="1" u="sng" dirty="0"/>
              <a:t>Choix des Surfaces selon les usages immobiliers :</a:t>
            </a:r>
            <a:br>
              <a:rPr lang="fr-FR" sz="1800" b="1" u="sng" dirty="0"/>
            </a:br>
            <a:r>
              <a:rPr lang="fr-FR" sz="1800" dirty="0"/>
              <a:t>- réelle pour les maisons </a:t>
            </a:r>
            <a:br>
              <a:rPr lang="fr-FR" sz="1800" dirty="0"/>
            </a:br>
            <a:r>
              <a:rPr lang="fr-FR" sz="1800" dirty="0"/>
              <a:t>- Carrez pour les appartements (Surface applicable pour les biens en copropriété)</a:t>
            </a:r>
          </a:p>
        </p:txBody>
      </p:sp>
      <p:sp>
        <p:nvSpPr>
          <p:cNvPr id="4" name="Espace réservé du numéro de diapositive 3">
            <a:extLst>
              <a:ext uri="{FF2B5EF4-FFF2-40B4-BE49-F238E27FC236}">
                <a16:creationId xmlns:a16="http://schemas.microsoft.com/office/drawing/2014/main" id="{99A79AA8-6C4D-967C-66F0-A9BB4AEC85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5" name="Graphic 9" descr="Magnifying glass">
            <a:extLst>
              <a:ext uri="{FF2B5EF4-FFF2-40B4-BE49-F238E27FC236}">
                <a16:creationId xmlns:a16="http://schemas.microsoft.com/office/drawing/2014/main" id="{50689356-2387-2EB3-7F89-898B284E3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2364" y="200371"/>
            <a:ext cx="640080" cy="640080"/>
          </a:xfrm>
          <a:prstGeom prst="rect">
            <a:avLst/>
          </a:prstGeom>
        </p:spPr>
      </p:pic>
    </p:spTree>
    <p:extLst>
      <p:ext uri="{BB962C8B-B14F-4D97-AF65-F5344CB8AC3E}">
        <p14:creationId xmlns:p14="http://schemas.microsoft.com/office/powerpoint/2010/main" val="92398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3BCFB7FC-87A5-CD28-143F-A5D943D45F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9F208D2-6BE5-26DB-DB08-CBEF8DBBC53E}"/>
              </a:ext>
            </a:extLst>
          </p:cNvPr>
          <p:cNvSpPr>
            <a:spLocks noGrp="1"/>
          </p:cNvSpPr>
          <p:nvPr>
            <p:ph type="title"/>
          </p:nvPr>
        </p:nvSpPr>
        <p:spPr>
          <a:xfrm>
            <a:off x="1451200" y="476672"/>
            <a:ext cx="9600775" cy="1049235"/>
          </a:xfrm>
        </p:spPr>
        <p:txBody>
          <a:bodyPr vert="horz" lIns="91440" tIns="45720" rIns="91440" bIns="0" rtlCol="0">
            <a:normAutofit/>
          </a:bodyPr>
          <a:lstStyle/>
          <a:p>
            <a:pPr defTabSz="914400"/>
            <a:r>
              <a:rPr lang="fr-FR" sz="2800" dirty="0"/>
              <a:t>C - STRATEGIE DE SAUVEGARDE et CONFORMITE au RGPD</a:t>
            </a:r>
            <a:endParaRPr lang="en-US" sz="2800" cap="all" dirty="0"/>
          </a:p>
        </p:txBody>
      </p:sp>
      <p:sp>
        <p:nvSpPr>
          <p:cNvPr id="4" name="Espace réservé du numéro de diapositive 3">
            <a:extLst>
              <a:ext uri="{FF2B5EF4-FFF2-40B4-BE49-F238E27FC236}">
                <a16:creationId xmlns:a16="http://schemas.microsoft.com/office/drawing/2014/main" id="{E8E677D8-498B-F6C6-5F8E-C9ABBD395A34}"/>
              </a:ext>
            </a:extLst>
          </p:cNvPr>
          <p:cNvSpPr>
            <a:spLocks noGrp="1"/>
          </p:cNvSpPr>
          <p:nvPr>
            <p:ph type="sldNum" sz="quarter" idx="12"/>
          </p:nvPr>
        </p:nvSpPr>
        <p:spPr>
          <a:xfrm>
            <a:off x="479934" y="798973"/>
            <a:ext cx="810808" cy="503578"/>
          </a:xfrm>
        </p:spPr>
        <p:txBody>
          <a:bodyPr vert="horz" lIns="91440" tIns="45720" rIns="91440" bIns="45720" rtlCol="0">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7DC1BBB0-96F0-4077-A278-0F3FB5C104D3}" type="slidenum">
              <a:rPr kumimoji="0" lang="en-US"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a:t>
            </a:fld>
            <a:endParaRPr kumimoji="0" lang="en-US"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8" name="Graphic 7">
            <a:extLst>
              <a:ext uri="{FF2B5EF4-FFF2-40B4-BE49-F238E27FC236}">
                <a16:creationId xmlns:a16="http://schemas.microsoft.com/office/drawing/2014/main" id="{9748D676-F115-16A3-B092-D13CB9D68F0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51200" y="2015732"/>
            <a:ext cx="3450613" cy="3450613"/>
          </a:xfrm>
          <a:prstGeom prst="rect">
            <a:avLst/>
          </a:prstGeom>
        </p:spPr>
      </p:pic>
    </p:spTree>
    <p:extLst>
      <p:ext uri="{BB962C8B-B14F-4D97-AF65-F5344CB8AC3E}">
        <p14:creationId xmlns:p14="http://schemas.microsoft.com/office/powerpoint/2010/main" val="350837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aleri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Mé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3854</TotalTime>
  <Words>5632</Words>
  <Application>Microsoft Office PowerPoint</Application>
  <PresentationFormat>Personnalisé</PresentationFormat>
  <Paragraphs>643</Paragraphs>
  <Slides>65</Slides>
  <Notes>46</Notes>
  <HiddenSlides>1</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65</vt:i4>
      </vt:variant>
    </vt:vector>
  </HeadingPairs>
  <TitlesOfParts>
    <vt:vector size="75" baseType="lpstr">
      <vt:lpstr>Aptos</vt:lpstr>
      <vt:lpstr>Aptos Display</vt:lpstr>
      <vt:lpstr>Arial</vt:lpstr>
      <vt:lpstr>Euphemia</vt:lpstr>
      <vt:lpstr>Gill Sans MT</vt:lpstr>
      <vt:lpstr>Inter</vt:lpstr>
      <vt:lpstr>Segoe UI</vt:lpstr>
      <vt:lpstr>Wingdings</vt:lpstr>
      <vt:lpstr>Galerie</vt:lpstr>
      <vt:lpstr>Thème Office</vt:lpstr>
      <vt:lpstr>Analyse des ventes de biens immobiliers en 2020</vt:lpstr>
      <vt:lpstr>SOMMAIRE</vt:lpstr>
      <vt:lpstr>I-Présentation de l’étude</vt:lpstr>
      <vt:lpstr>A - Le contexte</vt:lpstr>
      <vt:lpstr>A – LE CONTEXTE </vt:lpstr>
      <vt:lpstr>B - Méthodologie de l’analyse</vt:lpstr>
      <vt:lpstr>B - Méthodologie de l’analyse 1/2 </vt:lpstr>
      <vt:lpstr>B - Méthodologie de l’analyse 2/2 </vt:lpstr>
      <vt:lpstr>C - STRATEGIE DE SAUVEGARDE et CONFORMITE au RGPD</vt:lpstr>
      <vt:lpstr>C - STRATEGIE DE SAUVEGARDE et de CONFOMRITE au RGPD</vt:lpstr>
      <vt:lpstr>II-LES DONNEES</vt:lpstr>
      <vt:lpstr>A - LES DONNES INITIALES</vt:lpstr>
      <vt:lpstr>Fichier fr-es-referentiel-géographique.xlsx :</vt:lpstr>
      <vt:lpstr>Fichier donnees_communes.xlsx :</vt:lpstr>
      <vt:lpstr>Fichier valeurs_foncieres.xlsx :</vt:lpstr>
      <vt:lpstr>B - LE DICTIONNAIRE DES DONNEES</vt:lpstr>
      <vt:lpstr>Le dictionnaire des données</vt:lpstr>
      <vt:lpstr>Le dictionnaire des données</vt:lpstr>
      <vt:lpstr>Le dictionnaire des données</vt:lpstr>
      <vt:lpstr>C - LE SCHEMA RELATIONNEL NORMALISE</vt:lpstr>
      <vt:lpstr>C - LE SCHEMA RELATIONNEL NORMALISE (3NF)</vt:lpstr>
      <vt:lpstr>D - LE NETTOYAGE DES DONNEES</vt:lpstr>
      <vt:lpstr>D - Le nettoyage des données :</vt:lpstr>
      <vt:lpstr>Fichiers Region et Departement à partir du fichier referentiel_geographique</vt:lpstr>
      <vt:lpstr>Fichier Commune à partir du fichier donnees_communes</vt:lpstr>
      <vt:lpstr>Valeurs_foncieres avant Nettoyage pour les tables Bien et Vente</vt:lpstr>
      <vt:lpstr>Nettoyage sur le fichier Valeurs_foncieres : (détail en annexe)</vt:lpstr>
      <vt:lpstr>Fichier valeur foncieres après nettoyage et retypage</vt:lpstr>
      <vt:lpstr>FICHIER Bien et Fichier Vente</vt:lpstr>
      <vt:lpstr>E - L’IMPLANTATIONS DANS LE SGBD des TABLES et des DONNEES</vt:lpstr>
      <vt:lpstr>Le SCRIPT SQL de création des tables :</vt:lpstr>
      <vt:lpstr>Tables Region et Departement</vt:lpstr>
      <vt:lpstr>Table Commune</vt:lpstr>
      <vt:lpstr>Tables Bien et Vente</vt:lpstr>
      <vt:lpstr>III – LES ANALYSES</vt:lpstr>
      <vt:lpstr>Les requêtes : </vt:lpstr>
      <vt:lpstr>0. Création d’une vue globale : VUE_GLOBALE :</vt:lpstr>
      <vt:lpstr>1. Nbre total d’appartements vendus au 1er semestre 2020.</vt:lpstr>
      <vt:lpstr>2. Nbre d’appartement vendus par région au1er semestre 2020.</vt:lpstr>
      <vt:lpstr>3. Proportion des ventes d’appartements par le nombre de pièces.</vt:lpstr>
      <vt:lpstr>4. Les10 départements où le prix du mètre carré est le plus élevé  –Version 1 : chaque m2 à poids équivalent</vt:lpstr>
      <vt:lpstr>4. . Les10 départements où le prix du mètre carré est le plus élevé  - Version 2 chaque bien à poids équivalent – VUE GLOBALE Prix/m2</vt:lpstr>
      <vt:lpstr>4. . Les10 départements où le prix du mètre carré est le plus élevé - Version 2 chaque bien à poids équivalent</vt:lpstr>
      <vt:lpstr>5. Moyenne du prix au mètre carré d’une maison en Île-de-France.</vt:lpstr>
      <vt:lpstr>6. Les10 appartements les plus chers avec région et nbre de m2</vt:lpstr>
      <vt:lpstr>7. Taux d’évolution du nbre de ventes entre  1er et 2nd trim. 2020.</vt:lpstr>
      <vt:lpstr>8. Classement des régions par Prix/m2 des appartement de + de 4 pièces.</vt:lpstr>
      <vt:lpstr>9. Liste des communes avec au moins 50 ventes au 1er trim. 2020</vt:lpstr>
      <vt:lpstr>10. Différence(en %) du Prix/m2 entre un appart. de 2pcs et de  3pcs 1/2</vt:lpstr>
      <vt:lpstr>10. Différence(en %) du Prix/m2 entre un appart. de 2pcs et de  3pcs 1/2</vt:lpstr>
      <vt:lpstr>11. Moyennes des Valeurs foncières pour le top 3 des communes des départements 6, 13, 33, 59 et 69. –CREATION de VUE par DEPARTEMENT</vt:lpstr>
      <vt:lpstr>11. Moyennes des Valeurs foncières pour le top 3 des communes des départements 6, 13, 33, 59 et 69.</vt:lpstr>
      <vt:lpstr>12. Les 20 communes avec le plus de transactions /1000 habitants pour les communes de plus de10 000 habitants.</vt:lpstr>
      <vt:lpstr>Merci !</vt:lpstr>
      <vt:lpstr>ANNEXE</vt:lpstr>
      <vt:lpstr>3NF respectée</vt:lpstr>
      <vt:lpstr>Nettoyage sur le fichier Valeurs foncières : AJOUT 1 code postal : pas de chgmt nbr de lignes</vt:lpstr>
      <vt:lpstr>Nettoyage sur le fichier Valeurs foncières : SUPPRESSIONS de 18  lignes qui n’ont pas de valeurs foncières (NAN) : =&gt;34151 lignes</vt:lpstr>
      <vt:lpstr>Nettoyage sur le fichier Valeurs foncières : SUPPRESSIONS de 18  lignes qui n’ont pas de valeurs foncières (NAN) : =&gt;34151 lignes</vt:lpstr>
      <vt:lpstr>Nettoyage sur le fichier Valeurs foncières : SUPPRESSION de 2 lignes avec des surfaces réelles bâties &lt;= 4m2 : =&gt; 34149 lignes</vt:lpstr>
      <vt:lpstr>Nettoyage sur le fichier Valeurs foncières : SUPPRESSION de 3 lignes avec des valeurs foncières &lt;=2_500 euros : =&gt;34146 lignes</vt:lpstr>
      <vt:lpstr>8. Le classement des régions par rapport au prix au mètre carré des appartement de plus de 4 pièces. Complément</vt:lpstr>
      <vt:lpstr>ANNEXE - FIN</vt:lpstr>
      <vt:lpstr>Présentation PowerPoint</vt:lpstr>
      <vt:lpstr>11. Les moyennes de valeurs foncières pour le top 3 des communes des départements 6, 13, 33, 59 et 69. –CREATION de VUE par DEPARTEMENT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Verclytte</dc:creator>
  <cp:lastModifiedBy>Matthieu Verclytte</cp:lastModifiedBy>
  <cp:revision>72</cp:revision>
  <dcterms:created xsi:type="dcterms:W3CDTF">2024-11-12T15:44:30Z</dcterms:created>
  <dcterms:modified xsi:type="dcterms:W3CDTF">2024-12-09T15:25:46Z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